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956571bd0_1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ge956571bd0_1_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956571bd0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e956571bd0_1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78d58bdcc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Many are transported around the body in the bloodstream. Pulp cavity more protected than bones postmortem. </a:t>
            </a:r>
            <a:endParaRPr/>
          </a:p>
        </p:txBody>
      </p:sp>
      <p:sp>
        <p:nvSpPr>
          <p:cNvPr id="156" name="Google Shape;156;ge78d58bdcc_0_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78d58bdcc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e78d58bdcc_0_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6c78591f2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e6c78591f2_0_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6c78591f2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e6c78591f2_0_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6c78591f2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e6c78591f2_0_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78d58bdcc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ge78d58bdcc_0_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956571bd0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e956571bd0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7cb4cb11a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Yersinia population maintained in wild rodents. Unknown how it jumps to humans - pets? Consuming rodents?</a:t>
            </a:r>
            <a:endParaRPr/>
          </a:p>
        </p:txBody>
      </p:sp>
      <p:sp>
        <p:nvSpPr>
          <p:cNvPr id="199" name="Google Shape;199;ge7cb4cb11a_0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7cb4cb11a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e7cb4cb11a_0_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78d58bdcc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38 published ancient genomes in 2019. Many more now.</a:t>
            </a:r>
            <a:endParaRPr/>
          </a:p>
        </p:txBody>
      </p:sp>
      <p:sp>
        <p:nvSpPr>
          <p:cNvPr id="215" name="Google Shape;215;ge78d58bdcc_0_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7cb4cb11a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Emerged from Y. pseudotuberculosis 13000-79000 YBP (hard to date). Human remains Neolithic and Bronze Age  -&gt; at least 5000 years old. </a:t>
            </a:r>
            <a:endParaRPr/>
          </a:p>
        </p:txBody>
      </p:sp>
      <p:sp>
        <p:nvSpPr>
          <p:cNvPr id="222" name="Google Shape;222;ge7cb4cb11a_0_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6c78591f2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p:txBody>
      </p:sp>
      <p:sp>
        <p:nvSpPr>
          <p:cNvPr id="229" name="Google Shape;229;ge6c78591f2_0_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6c78591f2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p:txBody>
      </p:sp>
      <p:sp>
        <p:nvSpPr>
          <p:cNvPr id="239" name="Google Shape;239;ge6c78591f2_0_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6c78591f2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p:txBody>
      </p:sp>
      <p:sp>
        <p:nvSpPr>
          <p:cNvPr id="247" name="Google Shape;247;ge6c78591f2_0_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e6c78591f2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Perhaps lessons for current/future pathogens. Still much to learn, more genomes continuously being sequenced.</a:t>
            </a:r>
            <a:endParaRPr/>
          </a:p>
        </p:txBody>
      </p:sp>
      <p:sp>
        <p:nvSpPr>
          <p:cNvPr id="254" name="Google Shape;254;ge6c78591f2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7cb4cb11a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Means ‘pestilence’ in Nahuatl, an Aztec language. One of three 16th c pandemics in the area. Post-European contact. Poor living conditions and overwork. New pathogens. Food shortage and insufficient medical care. </a:t>
            </a:r>
            <a:endParaRPr/>
          </a:p>
        </p:txBody>
      </p:sp>
      <p:sp>
        <p:nvSpPr>
          <p:cNvPr id="260" name="Google Shape;260;ge7cb4cb11a_0_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7cb4cb11a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Taxonomic screening of shotgun sequenced DNA from a Mixtec site in Mexico. Both pre- and post-contact era burials.</a:t>
            </a:r>
            <a:endParaRPr/>
          </a:p>
        </p:txBody>
      </p:sp>
      <p:sp>
        <p:nvSpPr>
          <p:cNvPr id="267" name="Google Shape;267;ge7cb4cb11a_0_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7cb4cb11a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Taxonomic screening. Samples were teeth. Salmonella only present post-contact. Soil samples included for control.</a:t>
            </a:r>
            <a:endParaRPr/>
          </a:p>
        </p:txBody>
      </p:sp>
      <p:sp>
        <p:nvSpPr>
          <p:cNvPr id="274" name="Google Shape;274;ge7cb4cb11a_0_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7cb4cb11a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Actual cause is still debated. More data is needed.</a:t>
            </a:r>
            <a:endParaRPr/>
          </a:p>
        </p:txBody>
      </p:sp>
      <p:sp>
        <p:nvSpPr>
          <p:cNvPr id="281" name="Google Shape;281;ge7cb4cb11a_0_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6c78591f2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Actual cause is still debated. More data is needed.</a:t>
            </a:r>
            <a:endParaRPr/>
          </a:p>
        </p:txBody>
      </p:sp>
      <p:sp>
        <p:nvSpPr>
          <p:cNvPr id="287" name="Google Shape;287;ge6c78591f2_0_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6c78591f2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 added an intro slide to keep things cohesive</a:t>
            </a:r>
            <a:endParaRPr/>
          </a:p>
        </p:txBody>
      </p:sp>
      <p:sp>
        <p:nvSpPr>
          <p:cNvPr id="293" name="Google Shape;293;ge6c78591f2_0_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79136d6bb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79136d6b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e79136d6b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79136d6bb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e79136d6bb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e79136d6bb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79136d6bb_0_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79136d6bb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ge79136d6bb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79136d6bb_0_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e79136d6bb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e79136d6bb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7b4e18645_0_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7b4e18645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e7b4e18645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79136d6bb_0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e79136d6bb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ge79136d6bb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e79136d6bb_0_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e79136d6bb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e79136d6bb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e78d58bdcc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e78d58bdcc_0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79136d6bb_0_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79136d6bb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ge79136d6bb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e79136d6bb_0_10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e79136d6bb_0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ge79136d6bb_0_1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7bfe8cacb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e7bfe8cacb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e7bfe8cacb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e7bfe8cacb_0_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e7bfe8cacb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ge7bfe8cacb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79136d6bb_0_1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e79136d6bb_0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ge79136d6bb_0_1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e79136d6bb_0_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e79136d6bb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ge79136d6bb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e7bfe8cacb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e7bfe8cac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ge7bfe8cac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e79136d6bb_0_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e79136d6bb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ge79136d6bb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e79136d6bb_0_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e79136d6bb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ge79136d6bb_0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e7b4e18645_0_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e7b4e18645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ge7b4e18645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78d58bdcc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What can we learn? Health and disease (pandemics), diet and cultural practices, food preparation. Will mainly focus on pathogens and microbiomes today.</a:t>
            </a:r>
            <a:endParaRPr/>
          </a:p>
        </p:txBody>
      </p:sp>
      <p:sp>
        <p:nvSpPr>
          <p:cNvPr id="112" name="Google Shape;112;ge78d58bdcc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e79136d6bb_0_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e79136d6bb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ge79136d6bb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e7b4e18645_0_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e7b4e18645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ge7b4e18645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e940131402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 added an intro slide to keep things cohesive</a:t>
            </a:r>
            <a:endParaRPr/>
          </a:p>
        </p:txBody>
      </p:sp>
      <p:sp>
        <p:nvSpPr>
          <p:cNvPr id="512" name="Google Shape;512;ge940131402_2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e940131402_2_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e940131402_2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ge940131402_2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e940131402_2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e940131402_2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 lot of people around the world consume dairy as a large part of their diet. As infants, we all produce lactose, to digest lactase, but we gradually stop producing this as we grow up, which is genetically determined so it has nothing to do with our diet. Yet, a lot of people still consume dairy.</a:t>
            </a:r>
            <a:endParaRPr/>
          </a:p>
        </p:txBody>
      </p:sp>
      <p:sp>
        <p:nvSpPr>
          <p:cNvPr id="530" name="Google Shape;530;ge940131402_2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e940131402_2_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e940131402_2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also find evidence of dairy and dairy consumption in the archaeological record. </a:t>
            </a:r>
            <a:endParaRPr/>
          </a:p>
        </p:txBody>
      </p:sp>
      <p:sp>
        <p:nvSpPr>
          <p:cNvPr id="537" name="Google Shape;537;ge940131402_2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e940131402_2_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e940131402_2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also find evidence of dairy and dairy consumption in the archaeological record. </a:t>
            </a:r>
            <a:endParaRPr/>
          </a:p>
        </p:txBody>
      </p:sp>
      <p:sp>
        <p:nvSpPr>
          <p:cNvPr id="545" name="Google Shape;545;ge940131402_2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e956571bd0_1_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e956571bd0_1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 allele that’s been found to be linked to  LP. In general, it’s not that common in areas that consume a lot of dairy.</a:t>
            </a:r>
            <a:endParaRPr/>
          </a:p>
        </p:txBody>
      </p:sp>
      <p:sp>
        <p:nvSpPr>
          <p:cNvPr id="553" name="Google Shape;553;ge956571bd0_1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e956571bd0_1_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e956571bd0_1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Microbes and cooking can remove lactose from dairy products, could this be it? No, we’ve found out that e.g. a lot of the dairy products consumed in Mongolia still contain a lot of lactose.</a:t>
            </a:r>
            <a:endParaRPr/>
          </a:p>
        </p:txBody>
      </p:sp>
      <p:sp>
        <p:nvSpPr>
          <p:cNvPr id="561" name="Google Shape;561;ge956571bd0_1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e956571bd0_1_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e956571bd0_1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gut is what causes the issues with lactose intolerance in the first place. What happens if it adapts to a dairy-based diet?</a:t>
            </a:r>
            <a:endParaRPr/>
          </a:p>
        </p:txBody>
      </p:sp>
      <p:sp>
        <p:nvSpPr>
          <p:cNvPr id="568" name="Google Shape;568;ge956571bd0_1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6c78591f2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Microbes are everywhere around us. We consist of about as many microbial cells as human cells. </a:t>
            </a:r>
            <a:r>
              <a:rPr lang="en-US"/>
              <a:t>Where we can find ancient microbes: Teeth and calculus, bones, palaeofaeces, pot crusts. </a:t>
            </a:r>
            <a:endParaRPr/>
          </a:p>
        </p:txBody>
      </p:sp>
      <p:sp>
        <p:nvSpPr>
          <p:cNvPr id="118" name="Google Shape;118;ge6c78591f2_0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e940131402_2_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e940131402_2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 one actually knows how so many people in the world consume dairy without being lactase persistent yet. Ongoing research, combining many different fields to try and get a holistic view. </a:t>
            </a:r>
            <a:endParaRPr/>
          </a:p>
        </p:txBody>
      </p:sp>
      <p:sp>
        <p:nvSpPr>
          <p:cNvPr id="575" name="Google Shape;575;ge940131402_2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e7b4e18645_0_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e7b4e18645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ge7b4e18645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e96ecde43d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e96ecde43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ge96ecde43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7cb4cb11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Easy to have contamination in the lab and from microbes all around us</a:t>
            </a:r>
            <a:endParaRPr/>
          </a:p>
        </p:txBody>
      </p:sp>
      <p:sp>
        <p:nvSpPr>
          <p:cNvPr id="125" name="Google Shape;125;ge7cb4cb11a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6c78591f2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e6c78591f2_0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956571bd0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e956571bd0_1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b="0" l="0" r="0" t="0"/>
          <a:stretch/>
        </p:blipFill>
        <p:spPr>
          <a:xfrm>
            <a:off x="508" y="0"/>
            <a:ext cx="9142984" cy="6858000"/>
          </a:xfrm>
          <a:prstGeom prst="rect">
            <a:avLst/>
          </a:prstGeom>
          <a:noFill/>
          <a:ln>
            <a:noFill/>
          </a:ln>
        </p:spPr>
      </p:pic>
      <p:sp>
        <p:nvSpPr>
          <p:cNvPr id="18" name="Google Shape;18;p2"/>
          <p:cNvSpPr txBox="1"/>
          <p:nvPr>
            <p:ph type="ctrTitle"/>
          </p:nvPr>
        </p:nvSpPr>
        <p:spPr>
          <a:xfrm>
            <a:off x="1143000" y="2144684"/>
            <a:ext cx="6858000" cy="158141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500"/>
              <a:buFont typeface="Trebuchet MS"/>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 type="subTitle"/>
          </p:nvPr>
        </p:nvSpPr>
        <p:spPr>
          <a:xfrm>
            <a:off x="1143000" y="3818169"/>
            <a:ext cx="6858000" cy="795395"/>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rgbClr val="D8D8D8"/>
              </a:buClr>
              <a:buSzPts val="1800"/>
              <a:buNone/>
              <a:defRPr sz="1800">
                <a:solidFill>
                  <a:srgbClr val="D8D8D8"/>
                </a:solidFil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20" name="Google Shape;20;p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28650" y="365127"/>
            <a:ext cx="7886700" cy="109762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8817F"/>
              </a:buClr>
              <a:buSzPts val="3300"/>
              <a:buFont typeface="Trebuchet MS"/>
              <a:buNone/>
              <a:defRPr>
                <a:solidFill>
                  <a:srgbClr val="0881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73284" y="-148589"/>
            <a:ext cx="4397432"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5" name="Google Shape;75;p1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698711" y="2210089"/>
            <a:ext cx="5661602"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8817F"/>
              </a:buClr>
              <a:buSzPts val="3300"/>
              <a:buFont typeface="Trebuchet MS"/>
              <a:buNone/>
              <a:defRPr>
                <a:solidFill>
                  <a:srgbClr val="0881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698211" y="295564"/>
            <a:ext cx="5661602"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 name="Google Shape;81;p1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b="0" l="0" r="0" t="0"/>
          <a:stretch/>
        </p:blipFill>
        <p:spPr>
          <a:xfrm>
            <a:off x="1016" y="0"/>
            <a:ext cx="9142984" cy="6858000"/>
          </a:xfrm>
          <a:prstGeom prst="rect">
            <a:avLst/>
          </a:prstGeom>
          <a:noFill/>
          <a:ln>
            <a:noFill/>
          </a:ln>
        </p:spPr>
      </p:pic>
      <p:sp>
        <p:nvSpPr>
          <p:cNvPr id="25" name="Google Shape;25;p3"/>
          <p:cNvSpPr txBox="1"/>
          <p:nvPr>
            <p:ph type="title"/>
          </p:nvPr>
        </p:nvSpPr>
        <p:spPr>
          <a:xfrm>
            <a:off x="623888" y="585414"/>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500"/>
              <a:buFont typeface="Trebuchet MS"/>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
          <p:cNvSpPr txBox="1"/>
          <p:nvPr>
            <p:ph idx="1" type="body"/>
          </p:nvPr>
        </p:nvSpPr>
        <p:spPr>
          <a:xfrm>
            <a:off x="623888" y="358362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D8D8D8"/>
              </a:buClr>
              <a:buSzPts val="1800"/>
              <a:buNone/>
              <a:defRPr sz="1800">
                <a:solidFill>
                  <a:srgbClr val="D8D8D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4"/>
          <p:cNvSpPr txBox="1"/>
          <p:nvPr>
            <p:ph type="title"/>
          </p:nvPr>
        </p:nvSpPr>
        <p:spPr>
          <a:xfrm>
            <a:off x="628650" y="365127"/>
            <a:ext cx="7886700" cy="109762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8817F"/>
              </a:buClr>
              <a:buSzPts val="3300"/>
              <a:buFont typeface="Trebuchet MS"/>
              <a:buNone/>
              <a:defRPr>
                <a:solidFill>
                  <a:srgbClr val="0881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628650" y="1596045"/>
            <a:ext cx="7886700" cy="439743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 name="Google Shape;30;p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28650" y="365127"/>
            <a:ext cx="7886700" cy="109762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8817F"/>
              </a:buClr>
              <a:buSzPts val="3300"/>
              <a:buFont typeface="Trebuchet MS"/>
              <a:buNone/>
              <a:defRPr>
                <a:solidFill>
                  <a:srgbClr val="0881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628650" y="1601182"/>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 name="Google Shape;36;p5"/>
          <p:cNvSpPr txBox="1"/>
          <p:nvPr>
            <p:ph idx="2" type="body"/>
          </p:nvPr>
        </p:nvSpPr>
        <p:spPr>
          <a:xfrm>
            <a:off x="4629150" y="1601182"/>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 name="Google Shape;37;p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8817F"/>
              </a:buClr>
              <a:buSzPts val="3300"/>
              <a:buFont typeface="Trebuchet MS"/>
              <a:buNone/>
              <a:defRPr>
                <a:solidFill>
                  <a:srgbClr val="0881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3" name="Google Shape;43;p6"/>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4" name="Google Shape;44;p6"/>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5" name="Google Shape;45;p6"/>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6" name="Google Shape;46;p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28650" y="365127"/>
            <a:ext cx="7886700" cy="109762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8817F"/>
              </a:buClr>
              <a:buSzPts val="3300"/>
              <a:buFont typeface="Trebuchet MS"/>
              <a:buNone/>
              <a:defRPr>
                <a:solidFill>
                  <a:srgbClr val="0881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8817F"/>
              </a:buClr>
              <a:buSzPts val="2400"/>
              <a:buFont typeface="Trebuchet MS"/>
              <a:buNone/>
              <a:defRPr sz="2400">
                <a:solidFill>
                  <a:srgbClr val="0881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61" name="Google Shape;61;p9"/>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2" name="Google Shape;62;p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3887391" y="987426"/>
            <a:ext cx="462915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400"/>
              <a:buFont typeface="Arial"/>
              <a:buNone/>
              <a:defRPr b="0" i="0" sz="2400" u="none" cap="none" strike="noStrike">
                <a:solidFill>
                  <a:schemeClr val="dk1"/>
                </a:solidFill>
                <a:latin typeface="Trebuchet MS"/>
                <a:ea typeface="Trebuchet MS"/>
                <a:cs typeface="Trebuchet MS"/>
                <a:sym typeface="Trebuchet MS"/>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Trebuchet MS"/>
                <a:ea typeface="Trebuchet MS"/>
                <a:cs typeface="Trebuchet MS"/>
                <a:sym typeface="Trebuchet MS"/>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Trebuchet MS"/>
                <a:ea typeface="Trebuchet MS"/>
                <a:cs typeface="Trebuchet MS"/>
                <a:sym typeface="Trebuchet MS"/>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Trebuchet MS"/>
                <a:ea typeface="Trebuchet MS"/>
                <a:cs typeface="Trebuchet MS"/>
                <a:sym typeface="Trebuchet MS"/>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Trebuchet MS"/>
                <a:ea typeface="Trebuchet MS"/>
                <a:cs typeface="Trebuchet MS"/>
                <a:sym typeface="Trebuchet MS"/>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Trebuchet MS"/>
                <a:ea typeface="Trebuchet MS"/>
                <a:cs typeface="Trebuchet MS"/>
                <a:sym typeface="Trebuchet MS"/>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Trebuchet MS"/>
                <a:ea typeface="Trebuchet MS"/>
                <a:cs typeface="Trebuchet MS"/>
                <a:sym typeface="Trebuchet MS"/>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Trebuchet MS"/>
                <a:ea typeface="Trebuchet MS"/>
                <a:cs typeface="Trebuchet MS"/>
                <a:sym typeface="Trebuchet MS"/>
              </a:defRPr>
            </a:lvl9pPr>
          </a:lstStyle>
          <a:p/>
        </p:txBody>
      </p:sp>
      <p:sp>
        <p:nvSpPr>
          <p:cNvPr id="68" name="Google Shape;68;p10"/>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9" name="Google Shape;69;p1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0" y="-1"/>
            <a:ext cx="9144000" cy="6858763"/>
          </a:xfrm>
          <a:prstGeom prst="rect">
            <a:avLst/>
          </a:prstGeom>
          <a:noFill/>
          <a:ln>
            <a:noFill/>
          </a:ln>
        </p:spPr>
      </p:pic>
      <p:sp>
        <p:nvSpPr>
          <p:cNvPr id="11" name="Google Shape;11;p1"/>
          <p:cNvSpPr txBox="1"/>
          <p:nvPr>
            <p:ph type="title"/>
          </p:nvPr>
        </p:nvSpPr>
        <p:spPr>
          <a:xfrm>
            <a:off x="628650" y="365127"/>
            <a:ext cx="7886700" cy="109762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Trebuchet MS"/>
              <a:buNone/>
              <a:defRPr b="0" i="0" sz="3300" u="none" cap="none" strike="noStrik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628650" y="1596045"/>
            <a:ext cx="7886700" cy="4397432"/>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Trebuchet MS"/>
                <a:ea typeface="Trebuchet MS"/>
                <a:cs typeface="Trebuchet MS"/>
                <a:sym typeface="Trebuchet MS"/>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rebuchet MS"/>
                <a:ea typeface="Trebuchet MS"/>
                <a:cs typeface="Trebuchet MS"/>
                <a:sym typeface="Trebuchet MS"/>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rebuchet MS"/>
                <a:ea typeface="Trebuchet MS"/>
                <a:cs typeface="Trebuchet MS"/>
                <a:sym typeface="Trebuchet MS"/>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rebuchet MS"/>
                <a:ea typeface="Trebuchet MS"/>
                <a:cs typeface="Trebuchet MS"/>
                <a:sym typeface="Trebuchet MS"/>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rebuchet MS"/>
                <a:ea typeface="Trebuchet MS"/>
                <a:cs typeface="Trebuchet MS"/>
                <a:sym typeface="Trebuchet MS"/>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rebuchet MS"/>
                <a:ea typeface="Trebuchet MS"/>
                <a:cs typeface="Trebuchet MS"/>
                <a:sym typeface="Trebuchet MS"/>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rebuchet MS"/>
                <a:ea typeface="Trebuchet MS"/>
                <a:cs typeface="Trebuchet MS"/>
                <a:sym typeface="Trebuchet MS"/>
              </a:defRPr>
            </a:lvl9pPr>
          </a:lstStyle>
          <a:p/>
        </p:txBody>
      </p:sp>
      <p:sp>
        <p:nvSpPr>
          <p:cNvPr id="13" name="Google Shape;13;p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4" name="Google Shape;14;p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5" name="Google Shape;15;p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Trebuchet MS"/>
                <a:ea typeface="Trebuchet MS"/>
                <a:cs typeface="Trebuchet MS"/>
                <a:sym typeface="Trebuchet MS"/>
              </a:defRPr>
            </a:lvl1pPr>
            <a:lvl2pPr indent="0" lvl="1" marL="0" marR="0" rtl="0" algn="r">
              <a:spcBef>
                <a:spcPts val="0"/>
              </a:spcBef>
              <a:buNone/>
              <a:defRPr b="0" i="0" sz="900" u="none" cap="none" strike="noStrike">
                <a:solidFill>
                  <a:srgbClr val="888888"/>
                </a:solidFill>
                <a:latin typeface="Trebuchet MS"/>
                <a:ea typeface="Trebuchet MS"/>
                <a:cs typeface="Trebuchet MS"/>
                <a:sym typeface="Trebuchet MS"/>
              </a:defRPr>
            </a:lvl2pPr>
            <a:lvl3pPr indent="0" lvl="2" marL="0" marR="0" rtl="0" algn="r">
              <a:spcBef>
                <a:spcPts val="0"/>
              </a:spcBef>
              <a:buNone/>
              <a:defRPr b="0" i="0" sz="900" u="none" cap="none" strike="noStrike">
                <a:solidFill>
                  <a:srgbClr val="888888"/>
                </a:solidFill>
                <a:latin typeface="Trebuchet MS"/>
                <a:ea typeface="Trebuchet MS"/>
                <a:cs typeface="Trebuchet MS"/>
                <a:sym typeface="Trebuchet MS"/>
              </a:defRPr>
            </a:lvl3pPr>
            <a:lvl4pPr indent="0" lvl="3" marL="0" marR="0" rtl="0" algn="r">
              <a:spcBef>
                <a:spcPts val="0"/>
              </a:spcBef>
              <a:buNone/>
              <a:defRPr b="0" i="0" sz="900" u="none" cap="none" strike="noStrike">
                <a:solidFill>
                  <a:srgbClr val="888888"/>
                </a:solidFill>
                <a:latin typeface="Trebuchet MS"/>
                <a:ea typeface="Trebuchet MS"/>
                <a:cs typeface="Trebuchet MS"/>
                <a:sym typeface="Trebuchet MS"/>
              </a:defRPr>
            </a:lvl4pPr>
            <a:lvl5pPr indent="0" lvl="4" marL="0" marR="0" rtl="0" algn="r">
              <a:spcBef>
                <a:spcPts val="0"/>
              </a:spcBef>
              <a:buNone/>
              <a:defRPr b="0" i="0" sz="900" u="none" cap="none" strike="noStrike">
                <a:solidFill>
                  <a:srgbClr val="888888"/>
                </a:solidFill>
                <a:latin typeface="Trebuchet MS"/>
                <a:ea typeface="Trebuchet MS"/>
                <a:cs typeface="Trebuchet MS"/>
                <a:sym typeface="Trebuchet MS"/>
              </a:defRPr>
            </a:lvl5pPr>
            <a:lvl6pPr indent="0" lvl="5" marL="0" marR="0" rtl="0" algn="r">
              <a:spcBef>
                <a:spcPts val="0"/>
              </a:spcBef>
              <a:buNone/>
              <a:defRPr b="0" i="0" sz="900" u="none" cap="none" strike="noStrike">
                <a:solidFill>
                  <a:srgbClr val="888888"/>
                </a:solidFill>
                <a:latin typeface="Trebuchet MS"/>
                <a:ea typeface="Trebuchet MS"/>
                <a:cs typeface="Trebuchet MS"/>
                <a:sym typeface="Trebuchet MS"/>
              </a:defRPr>
            </a:lvl6pPr>
            <a:lvl7pPr indent="0" lvl="6" marL="0" marR="0" rtl="0" algn="r">
              <a:spcBef>
                <a:spcPts val="0"/>
              </a:spcBef>
              <a:buNone/>
              <a:defRPr b="0" i="0" sz="900" u="none" cap="none" strike="noStrike">
                <a:solidFill>
                  <a:srgbClr val="888888"/>
                </a:solidFill>
                <a:latin typeface="Trebuchet MS"/>
                <a:ea typeface="Trebuchet MS"/>
                <a:cs typeface="Trebuchet MS"/>
                <a:sym typeface="Trebuchet MS"/>
              </a:defRPr>
            </a:lvl7pPr>
            <a:lvl8pPr indent="0" lvl="7" marL="0" marR="0" rtl="0" algn="r">
              <a:spcBef>
                <a:spcPts val="0"/>
              </a:spcBef>
              <a:buNone/>
              <a:defRPr b="0" i="0" sz="900" u="none" cap="none" strike="noStrike">
                <a:solidFill>
                  <a:srgbClr val="888888"/>
                </a:solidFill>
                <a:latin typeface="Trebuchet MS"/>
                <a:ea typeface="Trebuchet MS"/>
                <a:cs typeface="Trebuchet MS"/>
                <a:sym typeface="Trebuchet MS"/>
              </a:defRPr>
            </a:lvl8pPr>
            <a:lvl9pPr indent="0" lvl="8" marL="0" marR="0" rtl="0" algn="r">
              <a:spcBef>
                <a:spcPts val="0"/>
              </a:spcBef>
              <a:buNone/>
              <a:defRPr b="0" i="0" sz="900" u="none" cap="none" strike="noStrike">
                <a:solidFill>
                  <a:srgbClr val="888888"/>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46.png"/><Relationship Id="rId5" Type="http://schemas.openxmlformats.org/officeDocument/2006/relationships/image" Target="../media/image26.png"/><Relationship Id="rId6" Type="http://schemas.openxmlformats.org/officeDocument/2006/relationships/image" Target="../media/image24.png"/><Relationship Id="rId7" Type="http://schemas.openxmlformats.org/officeDocument/2006/relationships/image" Target="../media/image22.png"/><Relationship Id="rId8"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44.png"/><Relationship Id="rId5"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 Id="rId4" Type="http://schemas.openxmlformats.org/officeDocument/2006/relationships/image" Target="../media/image37.png"/><Relationship Id="rId5" Type="http://schemas.openxmlformats.org/officeDocument/2006/relationships/image" Target="../media/image33.png"/><Relationship Id="rId6"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6.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5.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2.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0.png"/><Relationship Id="rId4" Type="http://schemas.openxmlformats.org/officeDocument/2006/relationships/image" Target="../media/image54.png"/><Relationship Id="rId5" Type="http://schemas.openxmlformats.org/officeDocument/2006/relationships/image" Target="../media/image52.png"/><Relationship Id="rId6" Type="http://schemas.openxmlformats.org/officeDocument/2006/relationships/image" Target="../media/image51.png"/><Relationship Id="rId7" Type="http://schemas.openxmlformats.org/officeDocument/2006/relationships/image" Target="../media/image53.png"/><Relationship Id="rId8"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0.png"/><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3.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mailto:zandra_fagernaes@eva.mpg.de" TargetMode="External"/><Relationship Id="rId4" Type="http://schemas.openxmlformats.org/officeDocument/2006/relationships/hyperlink" Target="mailto:irina_marie_velsko@eva.mpg.de"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What pathogens?</a:t>
            </a:r>
            <a:endParaRPr/>
          </a:p>
        </p:txBody>
      </p:sp>
      <p:sp>
        <p:nvSpPr>
          <p:cNvPr id="146" name="Google Shape;146;p22"/>
          <p:cNvSpPr txBox="1"/>
          <p:nvPr/>
        </p:nvSpPr>
        <p:spPr>
          <a:xfrm>
            <a:off x="520625" y="1593400"/>
            <a:ext cx="73404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Trebuchet MS"/>
                <a:ea typeface="Trebuchet MS"/>
                <a:cs typeface="Trebuchet MS"/>
                <a:sym typeface="Trebuchet MS"/>
              </a:rPr>
              <a:t>Bacteria</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i="1" lang="en-US" sz="2100">
                <a:latin typeface="Trebuchet MS"/>
                <a:ea typeface="Trebuchet MS"/>
                <a:cs typeface="Trebuchet MS"/>
                <a:sym typeface="Trebuchet MS"/>
              </a:rPr>
              <a:t>Brucella melitensis</a:t>
            </a:r>
            <a:r>
              <a:rPr lang="en-US" sz="2100">
                <a:latin typeface="Trebuchet MS"/>
                <a:ea typeface="Trebuchet MS"/>
                <a:cs typeface="Trebuchet MS"/>
                <a:sym typeface="Trebuchet MS"/>
              </a:rPr>
              <a:t> (brucellosis)</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i="1" lang="en-US" sz="2100">
                <a:latin typeface="Trebuchet MS"/>
                <a:ea typeface="Trebuchet MS"/>
                <a:cs typeface="Trebuchet MS"/>
                <a:sym typeface="Trebuchet MS"/>
              </a:rPr>
              <a:t>Gardnerella vaginalis </a:t>
            </a:r>
            <a:r>
              <a:rPr lang="en-US" sz="2100">
                <a:latin typeface="Trebuchet MS"/>
                <a:ea typeface="Trebuchet MS"/>
                <a:cs typeface="Trebuchet MS"/>
                <a:sym typeface="Trebuchet MS"/>
              </a:rPr>
              <a:t>(bacterial vaginosis)</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i="1" lang="en-US" sz="2100">
                <a:latin typeface="Trebuchet MS"/>
                <a:ea typeface="Trebuchet MS"/>
                <a:cs typeface="Trebuchet MS"/>
                <a:sym typeface="Trebuchet MS"/>
              </a:rPr>
              <a:t>Helicobacter pylori</a:t>
            </a:r>
            <a:r>
              <a:rPr lang="en-US" sz="2100">
                <a:latin typeface="Trebuchet MS"/>
                <a:ea typeface="Trebuchet MS"/>
                <a:cs typeface="Trebuchet MS"/>
                <a:sym typeface="Trebuchet MS"/>
              </a:rPr>
              <a:t> (GI ulcers)</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i="1" lang="en-US" sz="2100">
                <a:latin typeface="Trebuchet MS"/>
                <a:ea typeface="Trebuchet MS"/>
                <a:cs typeface="Trebuchet MS"/>
                <a:sym typeface="Trebuchet MS"/>
              </a:rPr>
              <a:t>Mycobacterium leprae</a:t>
            </a:r>
            <a:r>
              <a:rPr lang="en-US" sz="2100">
                <a:latin typeface="Trebuchet MS"/>
                <a:ea typeface="Trebuchet MS"/>
                <a:cs typeface="Trebuchet MS"/>
                <a:sym typeface="Trebuchet MS"/>
              </a:rPr>
              <a:t> (leprosy)</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i="1" lang="en-US" sz="2100">
                <a:latin typeface="Trebuchet MS"/>
                <a:ea typeface="Trebuchet MS"/>
                <a:cs typeface="Trebuchet MS"/>
                <a:sym typeface="Trebuchet MS"/>
              </a:rPr>
              <a:t>Mycobacterium tuberculosis</a:t>
            </a:r>
            <a:r>
              <a:rPr lang="en-US" sz="2100">
                <a:latin typeface="Trebuchet MS"/>
                <a:ea typeface="Trebuchet MS"/>
                <a:cs typeface="Trebuchet MS"/>
                <a:sym typeface="Trebuchet MS"/>
              </a:rPr>
              <a:t> (tuberculosis)</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i="1" lang="en-US" sz="2100">
                <a:latin typeface="Trebuchet MS"/>
                <a:ea typeface="Trebuchet MS"/>
                <a:cs typeface="Trebuchet MS"/>
                <a:sym typeface="Trebuchet MS"/>
              </a:rPr>
              <a:t>Tannerella forsythia</a:t>
            </a:r>
            <a:r>
              <a:rPr lang="en-US" sz="2100">
                <a:latin typeface="Trebuchet MS"/>
                <a:ea typeface="Trebuchet MS"/>
                <a:cs typeface="Trebuchet MS"/>
                <a:sym typeface="Trebuchet MS"/>
              </a:rPr>
              <a:t> (periodontal disease)</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i="1" lang="en-US" sz="2100">
                <a:latin typeface="Trebuchet MS"/>
                <a:ea typeface="Trebuchet MS"/>
                <a:cs typeface="Trebuchet MS"/>
                <a:sym typeface="Trebuchet MS"/>
              </a:rPr>
              <a:t>Treponema pallidum</a:t>
            </a:r>
            <a:r>
              <a:rPr lang="en-US" sz="2100">
                <a:latin typeface="Trebuchet MS"/>
                <a:ea typeface="Trebuchet MS"/>
                <a:cs typeface="Trebuchet MS"/>
                <a:sym typeface="Trebuchet MS"/>
              </a:rPr>
              <a:t> (syphilis/jaws/bejel)</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i="1" lang="en-US" sz="2100">
                <a:latin typeface="Trebuchet MS"/>
                <a:ea typeface="Trebuchet MS"/>
                <a:cs typeface="Trebuchet MS"/>
                <a:sym typeface="Trebuchet MS"/>
              </a:rPr>
              <a:t>Vibrio cholerae</a:t>
            </a:r>
            <a:r>
              <a:rPr lang="en-US" sz="2100">
                <a:latin typeface="Trebuchet MS"/>
                <a:ea typeface="Trebuchet MS"/>
                <a:cs typeface="Trebuchet MS"/>
                <a:sym typeface="Trebuchet MS"/>
              </a:rPr>
              <a:t> (cholera)</a:t>
            </a:r>
            <a:endParaRPr sz="2100">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What pathogens?</a:t>
            </a:r>
            <a:endParaRPr/>
          </a:p>
        </p:txBody>
      </p:sp>
      <p:sp>
        <p:nvSpPr>
          <p:cNvPr id="152" name="Google Shape;152;p23"/>
          <p:cNvSpPr txBox="1"/>
          <p:nvPr/>
        </p:nvSpPr>
        <p:spPr>
          <a:xfrm>
            <a:off x="520625" y="1593400"/>
            <a:ext cx="78198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Trebuchet MS"/>
                <a:ea typeface="Trebuchet MS"/>
                <a:cs typeface="Trebuchet MS"/>
                <a:sym typeface="Trebuchet MS"/>
              </a:rPr>
              <a:t>Viruses</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HBV (viral hepatitis)</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HIV (AIDS)</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Influenza virus (influenza)</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VARV (smallpox)</a:t>
            </a:r>
            <a:endParaRPr sz="2100">
              <a:latin typeface="Trebuchet MS"/>
              <a:ea typeface="Trebuchet MS"/>
              <a:cs typeface="Trebuchet MS"/>
              <a:sym typeface="Trebuchet MS"/>
            </a:endParaRPr>
          </a:p>
        </p:txBody>
      </p:sp>
      <p:sp>
        <p:nvSpPr>
          <p:cNvPr id="153" name="Google Shape;153;p23"/>
          <p:cNvSpPr txBox="1"/>
          <p:nvPr/>
        </p:nvSpPr>
        <p:spPr>
          <a:xfrm>
            <a:off x="520625" y="4037050"/>
            <a:ext cx="7340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100">
                <a:solidFill>
                  <a:schemeClr val="dk1"/>
                </a:solidFill>
                <a:latin typeface="Trebuchet MS"/>
                <a:ea typeface="Trebuchet MS"/>
                <a:cs typeface="Trebuchet MS"/>
                <a:sym typeface="Trebuchet MS"/>
              </a:rPr>
              <a:t>Eukaryotes</a:t>
            </a:r>
            <a:endParaRPr sz="2100">
              <a:solidFill>
                <a:schemeClr val="dk1"/>
              </a:solidFill>
              <a:latin typeface="Trebuchet MS"/>
              <a:ea typeface="Trebuchet MS"/>
              <a:cs typeface="Trebuchet MS"/>
              <a:sym typeface="Trebuchet MS"/>
            </a:endParaRPr>
          </a:p>
          <a:p>
            <a:pPr indent="-361950" lvl="0" marL="457200" rtl="0" algn="l">
              <a:spcBef>
                <a:spcPts val="0"/>
              </a:spcBef>
              <a:spcAft>
                <a:spcPts val="0"/>
              </a:spcAft>
              <a:buClr>
                <a:schemeClr val="dk1"/>
              </a:buClr>
              <a:buSzPts val="2100"/>
              <a:buFont typeface="Trebuchet MS"/>
              <a:buChar char="●"/>
            </a:pPr>
            <a:r>
              <a:rPr i="1" lang="en-US" sz="2100">
                <a:solidFill>
                  <a:schemeClr val="dk1"/>
                </a:solidFill>
                <a:latin typeface="Trebuchet MS"/>
                <a:ea typeface="Trebuchet MS"/>
                <a:cs typeface="Trebuchet MS"/>
                <a:sym typeface="Trebuchet MS"/>
              </a:rPr>
              <a:t>Phytophthora infestans</a:t>
            </a:r>
            <a:r>
              <a:rPr lang="en-US" sz="2100">
                <a:solidFill>
                  <a:schemeClr val="dk1"/>
                </a:solidFill>
                <a:latin typeface="Trebuchet MS"/>
                <a:ea typeface="Trebuchet MS"/>
                <a:cs typeface="Trebuchet MS"/>
                <a:sym typeface="Trebuchet MS"/>
              </a:rPr>
              <a:t> (potato blight)</a:t>
            </a:r>
            <a:endParaRPr sz="2100">
              <a:solidFill>
                <a:schemeClr val="dk1"/>
              </a:solidFill>
              <a:latin typeface="Trebuchet MS"/>
              <a:ea typeface="Trebuchet MS"/>
              <a:cs typeface="Trebuchet MS"/>
              <a:sym typeface="Trebuchet MS"/>
            </a:endParaRPr>
          </a:p>
          <a:p>
            <a:pPr indent="-361950" lvl="0" marL="457200" rtl="0" algn="l">
              <a:spcBef>
                <a:spcPts val="0"/>
              </a:spcBef>
              <a:spcAft>
                <a:spcPts val="0"/>
              </a:spcAft>
              <a:buClr>
                <a:schemeClr val="dk1"/>
              </a:buClr>
              <a:buSzPts val="2100"/>
              <a:buFont typeface="Trebuchet MS"/>
              <a:buChar char="●"/>
            </a:pPr>
            <a:r>
              <a:rPr i="1" lang="en-US" sz="2100">
                <a:solidFill>
                  <a:schemeClr val="dk1"/>
                </a:solidFill>
                <a:latin typeface="Trebuchet MS"/>
                <a:ea typeface="Trebuchet MS"/>
                <a:cs typeface="Trebuchet MS"/>
                <a:sym typeface="Trebuchet MS"/>
              </a:rPr>
              <a:t>Plasmodium falciparum</a:t>
            </a:r>
            <a:r>
              <a:rPr lang="en-US" sz="2100">
                <a:solidFill>
                  <a:schemeClr val="dk1"/>
                </a:solidFill>
                <a:latin typeface="Trebuchet MS"/>
                <a:ea typeface="Trebuchet MS"/>
                <a:cs typeface="Trebuchet MS"/>
                <a:sym typeface="Trebuchet MS"/>
              </a:rPr>
              <a:t> and </a:t>
            </a:r>
            <a:r>
              <a:rPr i="1" lang="en-US" sz="2100">
                <a:solidFill>
                  <a:schemeClr val="dk1"/>
                </a:solidFill>
                <a:latin typeface="Trebuchet MS"/>
                <a:ea typeface="Trebuchet MS"/>
                <a:cs typeface="Trebuchet MS"/>
                <a:sym typeface="Trebuchet MS"/>
              </a:rPr>
              <a:t>Plasmodium vivax</a:t>
            </a:r>
            <a:r>
              <a:rPr lang="en-US" sz="2100">
                <a:solidFill>
                  <a:schemeClr val="dk1"/>
                </a:solidFill>
                <a:latin typeface="Trebuchet MS"/>
                <a:ea typeface="Trebuchet MS"/>
                <a:cs typeface="Trebuchet MS"/>
                <a:sym typeface="Trebuchet MS"/>
              </a:rPr>
              <a:t> (malaria)</a:t>
            </a:r>
            <a:endParaRPr>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Where can we find pathogens?</a:t>
            </a:r>
            <a:endParaRPr/>
          </a:p>
        </p:txBody>
      </p:sp>
      <p:pic>
        <p:nvPicPr>
          <p:cNvPr id="159" name="Google Shape;159;p24"/>
          <p:cNvPicPr preferRelativeResize="0"/>
          <p:nvPr/>
        </p:nvPicPr>
        <p:blipFill>
          <a:blip r:embed="rId3">
            <a:alphaModFix/>
          </a:blip>
          <a:stretch>
            <a:fillRect/>
          </a:stretch>
        </p:blipFill>
        <p:spPr>
          <a:xfrm>
            <a:off x="2328175" y="2576175"/>
            <a:ext cx="5048250" cy="22288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Ancient pathogens</a:t>
            </a:r>
            <a:endParaRPr/>
          </a:p>
        </p:txBody>
      </p:sp>
      <p:pic>
        <p:nvPicPr>
          <p:cNvPr id="165" name="Google Shape;165;p25"/>
          <p:cNvPicPr preferRelativeResize="0"/>
          <p:nvPr/>
        </p:nvPicPr>
        <p:blipFill>
          <a:blip r:embed="rId3">
            <a:alphaModFix/>
          </a:blip>
          <a:stretch>
            <a:fillRect/>
          </a:stretch>
        </p:blipFill>
        <p:spPr>
          <a:xfrm>
            <a:off x="2098000" y="1271525"/>
            <a:ext cx="4945425" cy="4741626"/>
          </a:xfrm>
          <a:prstGeom prst="rect">
            <a:avLst/>
          </a:prstGeom>
          <a:noFill/>
          <a:ln>
            <a:noFill/>
          </a:ln>
        </p:spPr>
      </p:pic>
      <p:sp>
        <p:nvSpPr>
          <p:cNvPr id="166" name="Google Shape;166;p25"/>
          <p:cNvSpPr txBox="1"/>
          <p:nvPr/>
        </p:nvSpPr>
        <p:spPr>
          <a:xfrm>
            <a:off x="5045425" y="6013150"/>
            <a:ext cx="3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Trebuchet MS"/>
                <a:ea typeface="Trebuchet MS"/>
                <a:cs typeface="Trebuchet MS"/>
                <a:sym typeface="Trebuchet MS"/>
              </a:rPr>
              <a:t>Spyrou </a:t>
            </a:r>
            <a:r>
              <a:rPr i="1" lang="en-US">
                <a:solidFill>
                  <a:srgbClr val="666666"/>
                </a:solidFill>
                <a:latin typeface="Trebuchet MS"/>
                <a:ea typeface="Trebuchet MS"/>
                <a:cs typeface="Trebuchet MS"/>
                <a:sym typeface="Trebuchet MS"/>
              </a:rPr>
              <a:t>et al. </a:t>
            </a:r>
            <a:r>
              <a:rPr lang="en-US">
                <a:solidFill>
                  <a:srgbClr val="666666"/>
                </a:solidFill>
                <a:latin typeface="Trebuchet MS"/>
                <a:ea typeface="Trebuchet MS"/>
                <a:cs typeface="Trebuchet MS"/>
                <a:sym typeface="Trebuchet MS"/>
              </a:rPr>
              <a:t>2019 Nat Rev Genet.</a:t>
            </a:r>
            <a:endParaRPr>
              <a:solidFill>
                <a:srgbClr val="666666"/>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Ancient pathogens</a:t>
            </a:r>
            <a:endParaRPr/>
          </a:p>
        </p:txBody>
      </p:sp>
      <p:pic>
        <p:nvPicPr>
          <p:cNvPr id="172" name="Google Shape;172;p26"/>
          <p:cNvPicPr preferRelativeResize="0"/>
          <p:nvPr/>
        </p:nvPicPr>
        <p:blipFill rotWithShape="1">
          <a:blip r:embed="rId3">
            <a:alphaModFix/>
          </a:blip>
          <a:srcRect b="40116" l="0" r="0" t="0"/>
          <a:stretch/>
        </p:blipFill>
        <p:spPr>
          <a:xfrm>
            <a:off x="627362" y="1267279"/>
            <a:ext cx="7889275" cy="4529841"/>
          </a:xfrm>
          <a:prstGeom prst="rect">
            <a:avLst/>
          </a:prstGeom>
          <a:noFill/>
          <a:ln>
            <a:noFill/>
          </a:ln>
        </p:spPr>
      </p:pic>
      <p:sp>
        <p:nvSpPr>
          <p:cNvPr id="173" name="Google Shape;173;p26"/>
          <p:cNvSpPr txBox="1"/>
          <p:nvPr/>
        </p:nvSpPr>
        <p:spPr>
          <a:xfrm>
            <a:off x="5045425" y="6013150"/>
            <a:ext cx="3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Trebuchet MS"/>
                <a:ea typeface="Trebuchet MS"/>
                <a:cs typeface="Trebuchet MS"/>
                <a:sym typeface="Trebuchet MS"/>
              </a:rPr>
              <a:t>Spyrou </a:t>
            </a:r>
            <a:r>
              <a:rPr i="1" lang="en-US">
                <a:solidFill>
                  <a:srgbClr val="666666"/>
                </a:solidFill>
                <a:latin typeface="Trebuchet MS"/>
                <a:ea typeface="Trebuchet MS"/>
                <a:cs typeface="Trebuchet MS"/>
                <a:sym typeface="Trebuchet MS"/>
              </a:rPr>
              <a:t>et al. </a:t>
            </a:r>
            <a:r>
              <a:rPr lang="en-US">
                <a:solidFill>
                  <a:srgbClr val="666666"/>
                </a:solidFill>
                <a:latin typeface="Trebuchet MS"/>
                <a:ea typeface="Trebuchet MS"/>
                <a:cs typeface="Trebuchet MS"/>
                <a:sym typeface="Trebuchet MS"/>
              </a:rPr>
              <a:t>2019 Nat Rev Genet.</a:t>
            </a:r>
            <a:endParaRPr>
              <a:solidFill>
                <a:srgbClr val="666666"/>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Ancient pathogens</a:t>
            </a:r>
            <a:endParaRPr/>
          </a:p>
        </p:txBody>
      </p:sp>
      <p:pic>
        <p:nvPicPr>
          <p:cNvPr id="179" name="Google Shape;179;p27"/>
          <p:cNvPicPr preferRelativeResize="0"/>
          <p:nvPr/>
        </p:nvPicPr>
        <p:blipFill rotWithShape="1">
          <a:blip r:embed="rId3">
            <a:alphaModFix/>
          </a:blip>
          <a:srcRect b="0" l="0" r="0" t="52207"/>
          <a:stretch/>
        </p:blipFill>
        <p:spPr>
          <a:xfrm>
            <a:off x="628650" y="1812600"/>
            <a:ext cx="7886701" cy="3613850"/>
          </a:xfrm>
          <a:prstGeom prst="rect">
            <a:avLst/>
          </a:prstGeom>
          <a:noFill/>
          <a:ln>
            <a:noFill/>
          </a:ln>
        </p:spPr>
      </p:pic>
      <p:sp>
        <p:nvSpPr>
          <p:cNvPr id="180" name="Google Shape;180;p27"/>
          <p:cNvSpPr txBox="1"/>
          <p:nvPr/>
        </p:nvSpPr>
        <p:spPr>
          <a:xfrm>
            <a:off x="5045425" y="6013150"/>
            <a:ext cx="3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Trebuchet MS"/>
                <a:ea typeface="Trebuchet MS"/>
                <a:cs typeface="Trebuchet MS"/>
                <a:sym typeface="Trebuchet MS"/>
              </a:rPr>
              <a:t>Spyrou </a:t>
            </a:r>
            <a:r>
              <a:rPr i="1" lang="en-US">
                <a:solidFill>
                  <a:srgbClr val="666666"/>
                </a:solidFill>
                <a:latin typeface="Trebuchet MS"/>
                <a:ea typeface="Trebuchet MS"/>
                <a:cs typeface="Trebuchet MS"/>
                <a:sym typeface="Trebuchet MS"/>
              </a:rPr>
              <a:t>et al. </a:t>
            </a:r>
            <a:r>
              <a:rPr lang="en-US">
                <a:solidFill>
                  <a:srgbClr val="666666"/>
                </a:solidFill>
                <a:latin typeface="Trebuchet MS"/>
                <a:ea typeface="Trebuchet MS"/>
                <a:cs typeface="Trebuchet MS"/>
                <a:sym typeface="Trebuchet MS"/>
              </a:rPr>
              <a:t>2019 Nat Rev Genet.</a:t>
            </a:r>
            <a:endParaRPr>
              <a:solidFill>
                <a:srgbClr val="666666"/>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3001875" y="2331300"/>
            <a:ext cx="2716200" cy="1097700"/>
          </a:xfrm>
          <a:prstGeom prst="rect">
            <a:avLst/>
          </a:prstGeom>
          <a:noFill/>
          <a:ln>
            <a:noFill/>
          </a:ln>
        </p:spPr>
        <p:txBody>
          <a:bodyPr anchorCtr="0" anchor="ctr" bIns="45700" lIns="91425" spcFirstLastPara="1" rIns="91425" wrap="square" tIns="45700">
            <a:normAutofit fontScale="90000"/>
          </a:bodyPr>
          <a:lstStyle/>
          <a:p>
            <a:pPr indent="-417194" lvl="0" marL="457200" rtl="0" algn="l">
              <a:lnSpc>
                <a:spcPct val="90000"/>
              </a:lnSpc>
              <a:spcBef>
                <a:spcPts val="0"/>
              </a:spcBef>
              <a:spcAft>
                <a:spcPts val="0"/>
              </a:spcAft>
              <a:buSzPct val="100000"/>
              <a:buAutoNum type="arabicPeriod"/>
            </a:pPr>
            <a:r>
              <a:rPr lang="en-US"/>
              <a:t>Plague</a:t>
            </a:r>
            <a:endParaRPr/>
          </a:p>
          <a:p>
            <a:pPr indent="0" lvl="0" marL="457200" rtl="0" algn="l">
              <a:lnSpc>
                <a:spcPct val="90000"/>
              </a:lnSpc>
              <a:spcBef>
                <a:spcPts val="0"/>
              </a:spcBef>
              <a:spcAft>
                <a:spcPts val="0"/>
              </a:spcAft>
              <a:buNone/>
            </a:pPr>
            <a:r>
              <a:t/>
            </a:r>
            <a:endParaRPr/>
          </a:p>
          <a:p>
            <a:pPr indent="-417194" lvl="0" marL="457200" rtl="0" algn="l">
              <a:lnSpc>
                <a:spcPct val="90000"/>
              </a:lnSpc>
              <a:spcBef>
                <a:spcPts val="0"/>
              </a:spcBef>
              <a:spcAft>
                <a:spcPts val="0"/>
              </a:spcAft>
              <a:buSzPct val="100000"/>
              <a:buAutoNum type="arabicPeriod"/>
            </a:pPr>
            <a:r>
              <a:rPr lang="en-US"/>
              <a:t>Cocolitzli</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9"/>
          <p:cNvPicPr preferRelativeResize="0"/>
          <p:nvPr/>
        </p:nvPicPr>
        <p:blipFill>
          <a:blip r:embed="rId3">
            <a:alphaModFix/>
          </a:blip>
          <a:stretch>
            <a:fillRect/>
          </a:stretch>
        </p:blipFill>
        <p:spPr>
          <a:xfrm>
            <a:off x="1831300" y="989875"/>
            <a:ext cx="5481400" cy="44900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0"/>
          <p:cNvPicPr preferRelativeResize="0"/>
          <p:nvPr/>
        </p:nvPicPr>
        <p:blipFill>
          <a:blip r:embed="rId3">
            <a:alphaModFix/>
          </a:blip>
          <a:stretch>
            <a:fillRect/>
          </a:stretch>
        </p:blipFill>
        <p:spPr>
          <a:xfrm>
            <a:off x="1831300" y="989875"/>
            <a:ext cx="5481400" cy="4490001"/>
          </a:xfrm>
          <a:prstGeom prst="rect">
            <a:avLst/>
          </a:prstGeom>
          <a:noFill/>
          <a:ln>
            <a:noFill/>
          </a:ln>
        </p:spPr>
      </p:pic>
      <p:pic>
        <p:nvPicPr>
          <p:cNvPr id="196" name="Google Shape;196;p30"/>
          <p:cNvPicPr preferRelativeResize="0"/>
          <p:nvPr/>
        </p:nvPicPr>
        <p:blipFill>
          <a:blip r:embed="rId4">
            <a:alphaModFix/>
          </a:blip>
          <a:stretch>
            <a:fillRect/>
          </a:stretch>
        </p:blipFill>
        <p:spPr>
          <a:xfrm>
            <a:off x="3248050" y="2862200"/>
            <a:ext cx="5706400" cy="2991950"/>
          </a:xfrm>
          <a:prstGeom prst="rect">
            <a:avLst/>
          </a:prstGeom>
          <a:noFill/>
          <a:ln cap="flat" cmpd="sng" w="9525">
            <a:solidFill>
              <a:schemeClr val="dk2"/>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i="1" lang="en-US"/>
              <a:t>Yersinia pestis</a:t>
            </a:r>
            <a:endParaRPr i="1"/>
          </a:p>
        </p:txBody>
      </p:sp>
      <p:pic>
        <p:nvPicPr>
          <p:cNvPr id="202" name="Google Shape;202;p31"/>
          <p:cNvPicPr preferRelativeResize="0"/>
          <p:nvPr/>
        </p:nvPicPr>
        <p:blipFill>
          <a:blip r:embed="rId3">
            <a:alphaModFix/>
          </a:blip>
          <a:stretch>
            <a:fillRect/>
          </a:stretch>
        </p:blipFill>
        <p:spPr>
          <a:xfrm>
            <a:off x="4250405" y="1926175"/>
            <a:ext cx="4759591" cy="3465924"/>
          </a:xfrm>
          <a:prstGeom prst="rect">
            <a:avLst/>
          </a:prstGeom>
          <a:noFill/>
          <a:ln>
            <a:noFill/>
          </a:ln>
        </p:spPr>
      </p:pic>
      <p:sp>
        <p:nvSpPr>
          <p:cNvPr id="203" name="Google Shape;203;p31"/>
          <p:cNvSpPr txBox="1"/>
          <p:nvPr/>
        </p:nvSpPr>
        <p:spPr>
          <a:xfrm>
            <a:off x="6060600" y="5315900"/>
            <a:ext cx="3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Trebuchet MS"/>
                <a:ea typeface="Trebuchet MS"/>
                <a:cs typeface="Trebuchet MS"/>
                <a:sym typeface="Trebuchet MS"/>
              </a:rPr>
              <a:t>Spyrou </a:t>
            </a:r>
            <a:r>
              <a:rPr i="1" lang="en-US">
                <a:solidFill>
                  <a:srgbClr val="666666"/>
                </a:solidFill>
                <a:latin typeface="Trebuchet MS"/>
                <a:ea typeface="Trebuchet MS"/>
                <a:cs typeface="Trebuchet MS"/>
                <a:sym typeface="Trebuchet MS"/>
              </a:rPr>
              <a:t>et al. </a:t>
            </a:r>
            <a:r>
              <a:rPr lang="en-US">
                <a:solidFill>
                  <a:srgbClr val="666666"/>
                </a:solidFill>
                <a:latin typeface="Trebuchet MS"/>
                <a:ea typeface="Trebuchet MS"/>
                <a:cs typeface="Trebuchet MS"/>
                <a:sym typeface="Trebuchet MS"/>
              </a:rPr>
              <a:t>2019 Nat Rev Genet.</a:t>
            </a:r>
            <a:endParaRPr>
              <a:solidFill>
                <a:srgbClr val="666666"/>
              </a:solidFill>
              <a:latin typeface="Trebuchet MS"/>
              <a:ea typeface="Trebuchet MS"/>
              <a:cs typeface="Trebuchet MS"/>
              <a:sym typeface="Trebuchet MS"/>
            </a:endParaRPr>
          </a:p>
        </p:txBody>
      </p:sp>
      <p:sp>
        <p:nvSpPr>
          <p:cNvPr id="204" name="Google Shape;204;p31"/>
          <p:cNvSpPr txBox="1"/>
          <p:nvPr/>
        </p:nvSpPr>
        <p:spPr>
          <a:xfrm>
            <a:off x="224225" y="1793925"/>
            <a:ext cx="6876600" cy="21240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Not human-adapted</a:t>
            </a:r>
            <a:endParaRPr i="1"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Maintained in wild rodents</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Still has active foci</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Transmitted by fleas</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Blocks gut</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Flea feeds more</a:t>
            </a:r>
            <a:endParaRPr sz="2100">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91" name="Shape 91"/>
        <p:cNvGrpSpPr/>
        <p:nvPr/>
      </p:nvGrpSpPr>
      <p:grpSpPr>
        <a:xfrm>
          <a:off x="0" y="0"/>
          <a:ext cx="0" cy="0"/>
          <a:chOff x="0" y="0"/>
          <a:chExt cx="0" cy="0"/>
        </a:xfrm>
      </p:grpSpPr>
      <p:sp>
        <p:nvSpPr>
          <p:cNvPr id="92" name="Google Shape;92;p14"/>
          <p:cNvSpPr txBox="1"/>
          <p:nvPr>
            <p:ph type="title"/>
          </p:nvPr>
        </p:nvSpPr>
        <p:spPr>
          <a:xfrm>
            <a:off x="623888" y="585414"/>
            <a:ext cx="78867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500"/>
              <a:buFont typeface="Trebuchet MS"/>
              <a:buNone/>
            </a:pPr>
            <a:r>
              <a:rPr lang="en-US"/>
              <a:t>Microbial Archaeology</a:t>
            </a:r>
            <a:endParaRPr/>
          </a:p>
        </p:txBody>
      </p:sp>
      <p:sp>
        <p:nvSpPr>
          <p:cNvPr id="93" name="Google Shape;93;p14"/>
          <p:cNvSpPr txBox="1"/>
          <p:nvPr>
            <p:ph idx="1" type="body"/>
          </p:nvPr>
        </p:nvSpPr>
        <p:spPr>
          <a:xfrm>
            <a:off x="623888" y="3583624"/>
            <a:ext cx="78867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D8D8D8"/>
              </a:buClr>
              <a:buSzPts val="1800"/>
              <a:buNone/>
            </a:pPr>
            <a:r>
              <a:rPr lang="en-US"/>
              <a:t>Dr. Irina Velsko and Zandra Fagernäs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Plague in humans</a:t>
            </a:r>
            <a:endParaRPr/>
          </a:p>
        </p:txBody>
      </p:sp>
      <p:sp>
        <p:nvSpPr>
          <p:cNvPr id="210" name="Google Shape;210;p32"/>
          <p:cNvSpPr txBox="1"/>
          <p:nvPr/>
        </p:nvSpPr>
        <p:spPr>
          <a:xfrm>
            <a:off x="1027775" y="1737850"/>
            <a:ext cx="6876600" cy="14775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Trebuchet MS"/>
              <a:buAutoNum type="arabicPeriod"/>
            </a:pPr>
            <a:r>
              <a:rPr lang="en-US" sz="2100">
                <a:latin typeface="Trebuchet MS"/>
                <a:ea typeface="Trebuchet MS"/>
                <a:cs typeface="Trebuchet MS"/>
                <a:sym typeface="Trebuchet MS"/>
              </a:rPr>
              <a:t>Bubonic</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Most common</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Bacteria travel to lymph nodes, cause ‘buboes’</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Up to 60% mortality if untreated</a:t>
            </a:r>
            <a:endParaRPr sz="2100">
              <a:latin typeface="Trebuchet MS"/>
              <a:ea typeface="Trebuchet MS"/>
              <a:cs typeface="Trebuchet MS"/>
              <a:sym typeface="Trebuchet MS"/>
            </a:endParaRPr>
          </a:p>
        </p:txBody>
      </p:sp>
      <p:sp>
        <p:nvSpPr>
          <p:cNvPr id="211" name="Google Shape;211;p32"/>
          <p:cNvSpPr txBox="1"/>
          <p:nvPr/>
        </p:nvSpPr>
        <p:spPr>
          <a:xfrm>
            <a:off x="1027775" y="3215350"/>
            <a:ext cx="7340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1"/>
                </a:solidFill>
                <a:latin typeface="Trebuchet MS"/>
                <a:ea typeface="Trebuchet MS"/>
                <a:cs typeface="Trebuchet MS"/>
                <a:sym typeface="Trebuchet MS"/>
              </a:rPr>
              <a:t>2. </a:t>
            </a:r>
            <a:r>
              <a:rPr lang="en-US" sz="2100">
                <a:solidFill>
                  <a:schemeClr val="dk1"/>
                </a:solidFill>
                <a:latin typeface="Trebuchet MS"/>
                <a:ea typeface="Trebuchet MS"/>
                <a:cs typeface="Trebuchet MS"/>
                <a:sym typeface="Trebuchet MS"/>
              </a:rPr>
              <a:t>Pneumonic</a:t>
            </a:r>
            <a:endParaRPr sz="2100">
              <a:solidFill>
                <a:schemeClr val="dk1"/>
              </a:solidFill>
              <a:latin typeface="Trebuchet MS"/>
              <a:ea typeface="Trebuchet MS"/>
              <a:cs typeface="Trebuchet MS"/>
              <a:sym typeface="Trebuchet MS"/>
            </a:endParaRPr>
          </a:p>
          <a:p>
            <a:pPr indent="-361950" lvl="1" marL="914400" rtl="0" algn="l">
              <a:spcBef>
                <a:spcPts val="0"/>
              </a:spcBef>
              <a:spcAft>
                <a:spcPts val="0"/>
              </a:spcAft>
              <a:buClr>
                <a:schemeClr val="dk1"/>
              </a:buClr>
              <a:buSzPts val="2100"/>
              <a:buFont typeface="Trebuchet MS"/>
              <a:buChar char="○"/>
            </a:pPr>
            <a:r>
              <a:rPr lang="en-US" sz="2100">
                <a:solidFill>
                  <a:schemeClr val="dk1"/>
                </a:solidFill>
                <a:latin typeface="Trebuchet MS"/>
                <a:ea typeface="Trebuchet MS"/>
                <a:cs typeface="Trebuchet MS"/>
                <a:sym typeface="Trebuchet MS"/>
              </a:rPr>
              <a:t>Bacteria have travelled to the lungs</a:t>
            </a:r>
            <a:endParaRPr sz="2100">
              <a:solidFill>
                <a:schemeClr val="dk1"/>
              </a:solidFill>
              <a:latin typeface="Trebuchet MS"/>
              <a:ea typeface="Trebuchet MS"/>
              <a:cs typeface="Trebuchet MS"/>
              <a:sym typeface="Trebuchet MS"/>
            </a:endParaRPr>
          </a:p>
          <a:p>
            <a:pPr indent="-361950" lvl="1" marL="914400" rtl="0" algn="l">
              <a:spcBef>
                <a:spcPts val="0"/>
              </a:spcBef>
              <a:spcAft>
                <a:spcPts val="0"/>
              </a:spcAft>
              <a:buClr>
                <a:schemeClr val="dk1"/>
              </a:buClr>
              <a:buSzPts val="2100"/>
              <a:buFont typeface="Trebuchet MS"/>
              <a:buChar char="○"/>
            </a:pPr>
            <a:r>
              <a:rPr lang="en-US" sz="2100">
                <a:solidFill>
                  <a:schemeClr val="dk1"/>
                </a:solidFill>
                <a:latin typeface="Trebuchet MS"/>
                <a:ea typeface="Trebuchet MS"/>
                <a:cs typeface="Trebuchet MS"/>
                <a:sym typeface="Trebuchet MS"/>
              </a:rPr>
              <a:t>Human-to-human transmission</a:t>
            </a:r>
            <a:endParaRPr sz="2100">
              <a:solidFill>
                <a:schemeClr val="dk1"/>
              </a:solidFill>
              <a:latin typeface="Trebuchet MS"/>
              <a:ea typeface="Trebuchet MS"/>
              <a:cs typeface="Trebuchet MS"/>
              <a:sym typeface="Trebuchet MS"/>
            </a:endParaRPr>
          </a:p>
          <a:p>
            <a:pPr indent="-361950" lvl="1" marL="914400" rtl="0" algn="l">
              <a:spcBef>
                <a:spcPts val="0"/>
              </a:spcBef>
              <a:spcAft>
                <a:spcPts val="0"/>
              </a:spcAft>
              <a:buClr>
                <a:schemeClr val="dk1"/>
              </a:buClr>
              <a:buSzPts val="2100"/>
              <a:buFont typeface="Trebuchet MS"/>
              <a:buChar char="○"/>
            </a:pPr>
            <a:r>
              <a:rPr lang="en-US" sz="2100">
                <a:solidFill>
                  <a:schemeClr val="dk1"/>
                </a:solidFill>
                <a:latin typeface="Trebuchet MS"/>
                <a:ea typeface="Trebuchet MS"/>
                <a:cs typeface="Trebuchet MS"/>
                <a:sym typeface="Trebuchet MS"/>
              </a:rPr>
              <a:t>Nearly to 100% mortality if untreated</a:t>
            </a:r>
            <a:endParaRPr sz="21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latin typeface="Trebuchet MS"/>
              <a:ea typeface="Trebuchet MS"/>
              <a:cs typeface="Trebuchet MS"/>
              <a:sym typeface="Trebuchet MS"/>
            </a:endParaRPr>
          </a:p>
        </p:txBody>
      </p:sp>
      <p:sp>
        <p:nvSpPr>
          <p:cNvPr id="212" name="Google Shape;212;p32"/>
          <p:cNvSpPr txBox="1"/>
          <p:nvPr/>
        </p:nvSpPr>
        <p:spPr>
          <a:xfrm>
            <a:off x="1027775" y="4737050"/>
            <a:ext cx="73404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1"/>
                </a:solidFill>
                <a:latin typeface="Trebuchet MS"/>
                <a:ea typeface="Trebuchet MS"/>
                <a:cs typeface="Trebuchet MS"/>
                <a:sym typeface="Trebuchet MS"/>
              </a:rPr>
              <a:t>3. </a:t>
            </a:r>
            <a:r>
              <a:rPr lang="en-US" sz="2100">
                <a:solidFill>
                  <a:schemeClr val="dk1"/>
                </a:solidFill>
                <a:latin typeface="Trebuchet MS"/>
                <a:ea typeface="Trebuchet MS"/>
                <a:cs typeface="Trebuchet MS"/>
                <a:sym typeface="Trebuchet MS"/>
              </a:rPr>
              <a:t>Septicaemic</a:t>
            </a:r>
            <a:endParaRPr sz="2100">
              <a:solidFill>
                <a:schemeClr val="dk1"/>
              </a:solidFill>
              <a:latin typeface="Trebuchet MS"/>
              <a:ea typeface="Trebuchet MS"/>
              <a:cs typeface="Trebuchet MS"/>
              <a:sym typeface="Trebuchet MS"/>
            </a:endParaRPr>
          </a:p>
          <a:p>
            <a:pPr indent="-361950" lvl="1" marL="914400" rtl="0" algn="l">
              <a:spcBef>
                <a:spcPts val="0"/>
              </a:spcBef>
              <a:spcAft>
                <a:spcPts val="0"/>
              </a:spcAft>
              <a:buClr>
                <a:schemeClr val="dk1"/>
              </a:buClr>
              <a:buSzPts val="2100"/>
              <a:buFont typeface="Trebuchet MS"/>
              <a:buChar char="○"/>
            </a:pPr>
            <a:r>
              <a:rPr lang="en-US" sz="2100">
                <a:solidFill>
                  <a:schemeClr val="dk1"/>
                </a:solidFill>
                <a:latin typeface="Trebuchet MS"/>
                <a:ea typeface="Trebuchet MS"/>
                <a:cs typeface="Trebuchet MS"/>
                <a:sym typeface="Trebuchet MS"/>
              </a:rPr>
              <a:t>Spreading in the bloodstream</a:t>
            </a:r>
            <a:endParaRPr sz="2100">
              <a:solidFill>
                <a:schemeClr val="dk1"/>
              </a:solidFill>
              <a:latin typeface="Trebuchet MS"/>
              <a:ea typeface="Trebuchet MS"/>
              <a:cs typeface="Trebuchet MS"/>
              <a:sym typeface="Trebuchet MS"/>
            </a:endParaRPr>
          </a:p>
          <a:p>
            <a:pPr indent="-361950" lvl="1" marL="914400" rtl="0" algn="l">
              <a:spcBef>
                <a:spcPts val="0"/>
              </a:spcBef>
              <a:spcAft>
                <a:spcPts val="0"/>
              </a:spcAft>
              <a:buClr>
                <a:schemeClr val="dk1"/>
              </a:buClr>
              <a:buSzPts val="2100"/>
              <a:buFont typeface="Trebuchet MS"/>
              <a:buChar char="○"/>
            </a:pPr>
            <a:r>
              <a:rPr lang="en-US" sz="2100">
                <a:solidFill>
                  <a:schemeClr val="dk1"/>
                </a:solidFill>
                <a:latin typeface="Trebuchet MS"/>
                <a:ea typeface="Trebuchet MS"/>
                <a:cs typeface="Trebuchet MS"/>
                <a:sym typeface="Trebuchet MS"/>
              </a:rPr>
              <a:t>Nearly to 100% mortality if untreated</a:t>
            </a:r>
            <a:endParaRPr>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i="1" lang="en-US"/>
              <a:t>Yersinia pestis </a:t>
            </a:r>
            <a:r>
              <a:rPr lang="en-US"/>
              <a:t>genomes</a:t>
            </a:r>
            <a:r>
              <a:rPr i="1" lang="en-US"/>
              <a:t> </a:t>
            </a:r>
            <a:endParaRPr/>
          </a:p>
        </p:txBody>
      </p:sp>
      <p:pic>
        <p:nvPicPr>
          <p:cNvPr id="218" name="Google Shape;218;p33"/>
          <p:cNvPicPr preferRelativeResize="0"/>
          <p:nvPr/>
        </p:nvPicPr>
        <p:blipFill>
          <a:blip r:embed="rId3">
            <a:alphaModFix/>
          </a:blip>
          <a:stretch>
            <a:fillRect/>
          </a:stretch>
        </p:blipFill>
        <p:spPr>
          <a:xfrm>
            <a:off x="1153524" y="1519850"/>
            <a:ext cx="6836953" cy="4397400"/>
          </a:xfrm>
          <a:prstGeom prst="rect">
            <a:avLst/>
          </a:prstGeom>
          <a:noFill/>
          <a:ln>
            <a:noFill/>
          </a:ln>
        </p:spPr>
      </p:pic>
      <p:sp>
        <p:nvSpPr>
          <p:cNvPr id="219" name="Google Shape;219;p33"/>
          <p:cNvSpPr txBox="1"/>
          <p:nvPr/>
        </p:nvSpPr>
        <p:spPr>
          <a:xfrm>
            <a:off x="5026725" y="5917250"/>
            <a:ext cx="3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Trebuchet MS"/>
                <a:ea typeface="Trebuchet MS"/>
                <a:cs typeface="Trebuchet MS"/>
                <a:sym typeface="Trebuchet MS"/>
              </a:rPr>
              <a:t>Spyrou </a:t>
            </a:r>
            <a:r>
              <a:rPr i="1" lang="en-US">
                <a:solidFill>
                  <a:srgbClr val="666666"/>
                </a:solidFill>
                <a:latin typeface="Trebuchet MS"/>
                <a:ea typeface="Trebuchet MS"/>
                <a:cs typeface="Trebuchet MS"/>
                <a:sym typeface="Trebuchet MS"/>
              </a:rPr>
              <a:t>et al. </a:t>
            </a:r>
            <a:r>
              <a:rPr lang="en-US">
                <a:solidFill>
                  <a:srgbClr val="666666"/>
                </a:solidFill>
                <a:latin typeface="Trebuchet MS"/>
                <a:ea typeface="Trebuchet MS"/>
                <a:cs typeface="Trebuchet MS"/>
                <a:sym typeface="Trebuchet MS"/>
              </a:rPr>
              <a:t>2019 Nat Rev Genet.</a:t>
            </a:r>
            <a:endParaRPr>
              <a:solidFill>
                <a:srgbClr val="666666"/>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i="1" lang="en-US"/>
              <a:t>Yersinia pestis </a:t>
            </a:r>
            <a:r>
              <a:rPr lang="en-US"/>
              <a:t>aDNA</a:t>
            </a:r>
            <a:endParaRPr/>
          </a:p>
        </p:txBody>
      </p:sp>
      <p:pic>
        <p:nvPicPr>
          <p:cNvPr id="225" name="Google Shape;225;p34"/>
          <p:cNvPicPr preferRelativeResize="0"/>
          <p:nvPr/>
        </p:nvPicPr>
        <p:blipFill>
          <a:blip r:embed="rId3">
            <a:alphaModFix/>
          </a:blip>
          <a:stretch>
            <a:fillRect/>
          </a:stretch>
        </p:blipFill>
        <p:spPr>
          <a:xfrm>
            <a:off x="1222401" y="1462825"/>
            <a:ext cx="6699199" cy="4212725"/>
          </a:xfrm>
          <a:prstGeom prst="rect">
            <a:avLst/>
          </a:prstGeom>
          <a:noFill/>
          <a:ln>
            <a:noFill/>
          </a:ln>
        </p:spPr>
      </p:pic>
      <p:sp>
        <p:nvSpPr>
          <p:cNvPr id="226" name="Google Shape;226;p34"/>
          <p:cNvSpPr txBox="1"/>
          <p:nvPr/>
        </p:nvSpPr>
        <p:spPr>
          <a:xfrm>
            <a:off x="5045425" y="5786450"/>
            <a:ext cx="3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Trebuchet MS"/>
                <a:ea typeface="Trebuchet MS"/>
                <a:cs typeface="Trebuchet MS"/>
                <a:sym typeface="Trebuchet MS"/>
              </a:rPr>
              <a:t>Spyrou </a:t>
            </a:r>
            <a:r>
              <a:rPr i="1" lang="en-US">
                <a:solidFill>
                  <a:srgbClr val="666666"/>
                </a:solidFill>
                <a:latin typeface="Trebuchet MS"/>
                <a:ea typeface="Trebuchet MS"/>
                <a:cs typeface="Trebuchet MS"/>
                <a:sym typeface="Trebuchet MS"/>
              </a:rPr>
              <a:t>et al. </a:t>
            </a:r>
            <a:r>
              <a:rPr lang="en-US">
                <a:solidFill>
                  <a:srgbClr val="666666"/>
                </a:solidFill>
                <a:latin typeface="Trebuchet MS"/>
                <a:ea typeface="Trebuchet MS"/>
                <a:cs typeface="Trebuchet MS"/>
                <a:sym typeface="Trebuchet MS"/>
              </a:rPr>
              <a:t>2019 Nat Rev Genet.</a:t>
            </a:r>
            <a:endParaRPr>
              <a:solidFill>
                <a:srgbClr val="666666"/>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5"/>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i="1" lang="en-US"/>
              <a:t>Yersinia pestis </a:t>
            </a:r>
            <a:r>
              <a:rPr lang="en-US"/>
              <a:t>aDNA</a:t>
            </a:r>
            <a:endParaRPr/>
          </a:p>
        </p:txBody>
      </p:sp>
      <p:pic>
        <p:nvPicPr>
          <p:cNvPr id="232" name="Google Shape;232;p35"/>
          <p:cNvPicPr preferRelativeResize="0"/>
          <p:nvPr/>
        </p:nvPicPr>
        <p:blipFill>
          <a:blip r:embed="rId3">
            <a:alphaModFix/>
          </a:blip>
          <a:stretch>
            <a:fillRect/>
          </a:stretch>
        </p:blipFill>
        <p:spPr>
          <a:xfrm>
            <a:off x="1222401" y="1462825"/>
            <a:ext cx="6699199" cy="4212725"/>
          </a:xfrm>
          <a:prstGeom prst="rect">
            <a:avLst/>
          </a:prstGeom>
          <a:noFill/>
          <a:ln>
            <a:noFill/>
          </a:ln>
        </p:spPr>
      </p:pic>
      <p:sp>
        <p:nvSpPr>
          <p:cNvPr id="233" name="Google Shape;233;p35"/>
          <p:cNvSpPr txBox="1"/>
          <p:nvPr/>
        </p:nvSpPr>
        <p:spPr>
          <a:xfrm>
            <a:off x="5045425" y="5786450"/>
            <a:ext cx="3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Trebuchet MS"/>
                <a:ea typeface="Trebuchet MS"/>
                <a:cs typeface="Trebuchet MS"/>
                <a:sym typeface="Trebuchet MS"/>
              </a:rPr>
              <a:t>Spyrou </a:t>
            </a:r>
            <a:r>
              <a:rPr i="1" lang="en-US">
                <a:solidFill>
                  <a:srgbClr val="666666"/>
                </a:solidFill>
                <a:latin typeface="Trebuchet MS"/>
                <a:ea typeface="Trebuchet MS"/>
                <a:cs typeface="Trebuchet MS"/>
                <a:sym typeface="Trebuchet MS"/>
              </a:rPr>
              <a:t>et al. </a:t>
            </a:r>
            <a:r>
              <a:rPr lang="en-US">
                <a:solidFill>
                  <a:srgbClr val="666666"/>
                </a:solidFill>
                <a:latin typeface="Trebuchet MS"/>
                <a:ea typeface="Trebuchet MS"/>
                <a:cs typeface="Trebuchet MS"/>
                <a:sym typeface="Trebuchet MS"/>
              </a:rPr>
              <a:t>2019 Nat Rev Genet.</a:t>
            </a:r>
            <a:endParaRPr>
              <a:solidFill>
                <a:srgbClr val="666666"/>
              </a:solidFill>
              <a:latin typeface="Trebuchet MS"/>
              <a:ea typeface="Trebuchet MS"/>
              <a:cs typeface="Trebuchet MS"/>
              <a:sym typeface="Trebuchet MS"/>
            </a:endParaRPr>
          </a:p>
        </p:txBody>
      </p:sp>
      <p:sp>
        <p:nvSpPr>
          <p:cNvPr id="234" name="Google Shape;234;p35"/>
          <p:cNvSpPr/>
          <p:nvPr/>
        </p:nvSpPr>
        <p:spPr>
          <a:xfrm>
            <a:off x="1345450" y="1420175"/>
            <a:ext cx="5381700" cy="360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5"/>
          <p:cNvSpPr/>
          <p:nvPr/>
        </p:nvSpPr>
        <p:spPr>
          <a:xfrm>
            <a:off x="4116850" y="5026775"/>
            <a:ext cx="2161800" cy="861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5"/>
          <p:cNvSpPr txBox="1"/>
          <p:nvPr/>
        </p:nvSpPr>
        <p:spPr>
          <a:xfrm>
            <a:off x="598000" y="1906025"/>
            <a:ext cx="6876600" cy="1800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Not flea-adapted</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Not bubonic</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How was plague transmitted?</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What was the host population?</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solidFill>
                  <a:schemeClr val="dk1"/>
                </a:solidFill>
                <a:latin typeface="Trebuchet MS"/>
                <a:ea typeface="Trebuchet MS"/>
                <a:cs typeface="Trebuchet MS"/>
                <a:sym typeface="Trebuchet MS"/>
              </a:rPr>
              <a:t>Spread mirrors human migrations</a:t>
            </a:r>
            <a:endParaRPr sz="2100">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i="1" lang="en-US"/>
              <a:t>Yersinia pestis </a:t>
            </a:r>
            <a:r>
              <a:rPr lang="en-US"/>
              <a:t>aDNA</a:t>
            </a:r>
            <a:endParaRPr/>
          </a:p>
        </p:txBody>
      </p:sp>
      <p:pic>
        <p:nvPicPr>
          <p:cNvPr id="242" name="Google Shape;242;p36"/>
          <p:cNvPicPr preferRelativeResize="0"/>
          <p:nvPr/>
        </p:nvPicPr>
        <p:blipFill>
          <a:blip r:embed="rId3">
            <a:alphaModFix/>
          </a:blip>
          <a:stretch>
            <a:fillRect/>
          </a:stretch>
        </p:blipFill>
        <p:spPr>
          <a:xfrm>
            <a:off x="1222401" y="1462825"/>
            <a:ext cx="6699199" cy="4212725"/>
          </a:xfrm>
          <a:prstGeom prst="rect">
            <a:avLst/>
          </a:prstGeom>
          <a:noFill/>
          <a:ln>
            <a:noFill/>
          </a:ln>
        </p:spPr>
      </p:pic>
      <p:sp>
        <p:nvSpPr>
          <p:cNvPr id="243" name="Google Shape;243;p36"/>
          <p:cNvSpPr txBox="1"/>
          <p:nvPr/>
        </p:nvSpPr>
        <p:spPr>
          <a:xfrm>
            <a:off x="5045425" y="5786450"/>
            <a:ext cx="3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Trebuchet MS"/>
                <a:ea typeface="Trebuchet MS"/>
                <a:cs typeface="Trebuchet MS"/>
                <a:sym typeface="Trebuchet MS"/>
              </a:rPr>
              <a:t>Spyrou </a:t>
            </a:r>
            <a:r>
              <a:rPr i="1" lang="en-US">
                <a:solidFill>
                  <a:srgbClr val="666666"/>
                </a:solidFill>
                <a:latin typeface="Trebuchet MS"/>
                <a:ea typeface="Trebuchet MS"/>
                <a:cs typeface="Trebuchet MS"/>
                <a:sym typeface="Trebuchet MS"/>
              </a:rPr>
              <a:t>et al. </a:t>
            </a:r>
            <a:r>
              <a:rPr lang="en-US">
                <a:solidFill>
                  <a:srgbClr val="666666"/>
                </a:solidFill>
                <a:latin typeface="Trebuchet MS"/>
                <a:ea typeface="Trebuchet MS"/>
                <a:cs typeface="Trebuchet MS"/>
                <a:sym typeface="Trebuchet MS"/>
              </a:rPr>
              <a:t>2019 Nat Rev Genet.</a:t>
            </a:r>
            <a:endParaRPr>
              <a:solidFill>
                <a:srgbClr val="666666"/>
              </a:solidFill>
              <a:latin typeface="Trebuchet MS"/>
              <a:ea typeface="Trebuchet MS"/>
              <a:cs typeface="Trebuchet MS"/>
              <a:sym typeface="Trebuchet MS"/>
            </a:endParaRPr>
          </a:p>
        </p:txBody>
      </p:sp>
      <p:sp>
        <p:nvSpPr>
          <p:cNvPr id="244" name="Google Shape;244;p36"/>
          <p:cNvSpPr/>
          <p:nvPr/>
        </p:nvSpPr>
        <p:spPr>
          <a:xfrm>
            <a:off x="1345450" y="1420175"/>
            <a:ext cx="3083400" cy="2784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i="1" lang="en-US"/>
              <a:t>Yersinia pestis </a:t>
            </a:r>
            <a:r>
              <a:rPr lang="en-US"/>
              <a:t>aDNA</a:t>
            </a:r>
            <a:endParaRPr/>
          </a:p>
        </p:txBody>
      </p:sp>
      <p:pic>
        <p:nvPicPr>
          <p:cNvPr id="250" name="Google Shape;250;p37"/>
          <p:cNvPicPr preferRelativeResize="0"/>
          <p:nvPr/>
        </p:nvPicPr>
        <p:blipFill>
          <a:blip r:embed="rId3">
            <a:alphaModFix/>
          </a:blip>
          <a:stretch>
            <a:fillRect/>
          </a:stretch>
        </p:blipFill>
        <p:spPr>
          <a:xfrm>
            <a:off x="1222401" y="1462825"/>
            <a:ext cx="6699199" cy="4212725"/>
          </a:xfrm>
          <a:prstGeom prst="rect">
            <a:avLst/>
          </a:prstGeom>
          <a:noFill/>
          <a:ln>
            <a:noFill/>
          </a:ln>
        </p:spPr>
      </p:pic>
      <p:sp>
        <p:nvSpPr>
          <p:cNvPr id="251" name="Google Shape;251;p37"/>
          <p:cNvSpPr txBox="1"/>
          <p:nvPr/>
        </p:nvSpPr>
        <p:spPr>
          <a:xfrm>
            <a:off x="5045425" y="5786450"/>
            <a:ext cx="3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Trebuchet MS"/>
                <a:ea typeface="Trebuchet MS"/>
                <a:cs typeface="Trebuchet MS"/>
                <a:sym typeface="Trebuchet MS"/>
              </a:rPr>
              <a:t>Spyrou </a:t>
            </a:r>
            <a:r>
              <a:rPr i="1" lang="en-US">
                <a:solidFill>
                  <a:srgbClr val="666666"/>
                </a:solidFill>
                <a:latin typeface="Trebuchet MS"/>
                <a:ea typeface="Trebuchet MS"/>
                <a:cs typeface="Trebuchet MS"/>
                <a:sym typeface="Trebuchet MS"/>
              </a:rPr>
              <a:t>et al. </a:t>
            </a:r>
            <a:r>
              <a:rPr lang="en-US">
                <a:solidFill>
                  <a:srgbClr val="666666"/>
                </a:solidFill>
                <a:latin typeface="Trebuchet MS"/>
                <a:ea typeface="Trebuchet MS"/>
                <a:cs typeface="Trebuchet MS"/>
                <a:sym typeface="Trebuchet MS"/>
              </a:rPr>
              <a:t>2019 Nat Rev Genet.</a:t>
            </a:r>
            <a:endParaRPr>
              <a:solidFill>
                <a:srgbClr val="666666"/>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i="1" lang="en-US"/>
              <a:t>Yersinia pestis </a:t>
            </a:r>
            <a:r>
              <a:rPr lang="en-US"/>
              <a:t>summary</a:t>
            </a:r>
            <a:endParaRPr/>
          </a:p>
        </p:txBody>
      </p:sp>
      <p:sp>
        <p:nvSpPr>
          <p:cNvPr id="257" name="Google Shape;257;p38"/>
          <p:cNvSpPr txBox="1"/>
          <p:nvPr/>
        </p:nvSpPr>
        <p:spPr>
          <a:xfrm>
            <a:off x="710125" y="1681800"/>
            <a:ext cx="7474500" cy="14775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By studying ancient genomes we have learned about</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Transmission</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Virulence</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Evolution</a:t>
            </a:r>
            <a:endParaRPr sz="2100">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9"/>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Cocolitzli</a:t>
            </a:r>
            <a:endParaRPr/>
          </a:p>
        </p:txBody>
      </p:sp>
      <p:sp>
        <p:nvSpPr>
          <p:cNvPr id="263" name="Google Shape;263;p39"/>
          <p:cNvSpPr txBox="1"/>
          <p:nvPr>
            <p:ph idx="1" type="body"/>
          </p:nvPr>
        </p:nvSpPr>
        <p:spPr>
          <a:xfrm>
            <a:off x="628650" y="1596045"/>
            <a:ext cx="7886700" cy="4397400"/>
          </a:xfrm>
          <a:prstGeom prst="rect">
            <a:avLst/>
          </a:prstGeom>
          <a:noFill/>
          <a:ln>
            <a:noFill/>
          </a:ln>
        </p:spPr>
        <p:txBody>
          <a:bodyPr anchorCtr="0" anchor="t" bIns="45700" lIns="91425" spcFirstLastPara="1" rIns="91425" wrap="square" tIns="45700">
            <a:normAutofit/>
          </a:bodyPr>
          <a:lstStyle/>
          <a:p>
            <a:pPr indent="-361950" lvl="0" marL="457200" rtl="0" algn="l">
              <a:lnSpc>
                <a:spcPct val="90000"/>
              </a:lnSpc>
              <a:spcBef>
                <a:spcPts val="0"/>
              </a:spcBef>
              <a:spcAft>
                <a:spcPts val="0"/>
              </a:spcAft>
              <a:buSzPts val="2100"/>
              <a:buChar char="●"/>
            </a:pPr>
            <a:r>
              <a:rPr lang="en-US"/>
              <a:t>Poorly understood epidemic, mortality 60-90%</a:t>
            </a:r>
            <a:endParaRPr/>
          </a:p>
          <a:p>
            <a:pPr indent="-361950" lvl="0" marL="457200" rtl="0" algn="l">
              <a:lnSpc>
                <a:spcPct val="90000"/>
              </a:lnSpc>
              <a:spcBef>
                <a:spcPts val="0"/>
              </a:spcBef>
              <a:spcAft>
                <a:spcPts val="0"/>
              </a:spcAft>
              <a:buSzPts val="2100"/>
              <a:buChar char="●"/>
            </a:pPr>
            <a:r>
              <a:rPr lang="en-US"/>
              <a:t>During 16th century, started in Central Mexico</a:t>
            </a:r>
            <a:endParaRPr/>
          </a:p>
          <a:p>
            <a:pPr indent="-361950" lvl="0" marL="457200" rtl="0" algn="l">
              <a:lnSpc>
                <a:spcPct val="90000"/>
              </a:lnSpc>
              <a:spcBef>
                <a:spcPts val="0"/>
              </a:spcBef>
              <a:spcAft>
                <a:spcPts val="0"/>
              </a:spcAft>
              <a:buSzPts val="2100"/>
              <a:buChar char="●"/>
            </a:pPr>
            <a:r>
              <a:rPr lang="en-US"/>
              <a:t>Many indigenous sources depicting the epidemic</a:t>
            </a:r>
            <a:endParaRPr/>
          </a:p>
          <a:p>
            <a:pPr indent="-361950" lvl="0" marL="457200" rtl="0" algn="l">
              <a:lnSpc>
                <a:spcPct val="90000"/>
              </a:lnSpc>
              <a:spcBef>
                <a:spcPts val="0"/>
              </a:spcBef>
              <a:spcAft>
                <a:spcPts val="0"/>
              </a:spcAft>
              <a:buSzPts val="2100"/>
              <a:buChar char="●"/>
            </a:pPr>
            <a:r>
              <a:rPr lang="en-US"/>
              <a:t>No certainty on what the cause was</a:t>
            </a:r>
            <a:endParaRPr/>
          </a:p>
          <a:p>
            <a:pPr indent="-361950" lvl="1" marL="914400" rtl="0" algn="l">
              <a:lnSpc>
                <a:spcPct val="90000"/>
              </a:lnSpc>
              <a:spcBef>
                <a:spcPts val="0"/>
              </a:spcBef>
              <a:spcAft>
                <a:spcPts val="0"/>
              </a:spcAft>
              <a:buSzPts val="2100"/>
              <a:buChar char="○"/>
            </a:pPr>
            <a:r>
              <a:rPr lang="en-US" sz="2100"/>
              <a:t>Typhoid fever</a:t>
            </a:r>
            <a:endParaRPr sz="2100"/>
          </a:p>
          <a:p>
            <a:pPr indent="-361950" lvl="1" marL="914400" rtl="0" algn="l">
              <a:lnSpc>
                <a:spcPct val="90000"/>
              </a:lnSpc>
              <a:spcBef>
                <a:spcPts val="0"/>
              </a:spcBef>
              <a:spcAft>
                <a:spcPts val="0"/>
              </a:spcAft>
              <a:buSzPts val="2100"/>
              <a:buChar char="○"/>
            </a:pPr>
            <a:r>
              <a:rPr lang="en-US" sz="2100"/>
              <a:t>Epidemic typhus</a:t>
            </a:r>
            <a:endParaRPr sz="2100"/>
          </a:p>
          <a:p>
            <a:pPr indent="-361950" lvl="1" marL="914400" rtl="0" algn="l">
              <a:lnSpc>
                <a:spcPct val="90000"/>
              </a:lnSpc>
              <a:spcBef>
                <a:spcPts val="0"/>
              </a:spcBef>
              <a:spcAft>
                <a:spcPts val="0"/>
              </a:spcAft>
              <a:buSzPts val="2100"/>
              <a:buChar char="○"/>
            </a:pPr>
            <a:r>
              <a:rPr lang="en-US" sz="2100"/>
              <a:t>Plague</a:t>
            </a:r>
            <a:endParaRPr sz="2100"/>
          </a:p>
          <a:p>
            <a:pPr indent="-361950" lvl="1" marL="914400" rtl="0" algn="l">
              <a:lnSpc>
                <a:spcPct val="90000"/>
              </a:lnSpc>
              <a:spcBef>
                <a:spcPts val="0"/>
              </a:spcBef>
              <a:spcAft>
                <a:spcPts val="0"/>
              </a:spcAft>
              <a:buSzPts val="2100"/>
              <a:buChar char="○"/>
            </a:pPr>
            <a:r>
              <a:rPr lang="en-US" sz="2100"/>
              <a:t>Influenza</a:t>
            </a:r>
            <a:endParaRPr sz="2100"/>
          </a:p>
          <a:p>
            <a:pPr indent="-361950" lvl="1" marL="914400" rtl="0" algn="l">
              <a:lnSpc>
                <a:spcPct val="90000"/>
              </a:lnSpc>
              <a:spcBef>
                <a:spcPts val="0"/>
              </a:spcBef>
              <a:spcAft>
                <a:spcPts val="0"/>
              </a:spcAft>
              <a:buSzPts val="2100"/>
              <a:buChar char="○"/>
            </a:pPr>
            <a:r>
              <a:rPr lang="en-US" sz="2100"/>
              <a:t>Hemorrhagic fever</a:t>
            </a:r>
            <a:endParaRPr sz="2100"/>
          </a:p>
        </p:txBody>
      </p:sp>
      <p:pic>
        <p:nvPicPr>
          <p:cNvPr id="264" name="Google Shape;264;p39"/>
          <p:cNvPicPr preferRelativeResize="0"/>
          <p:nvPr/>
        </p:nvPicPr>
        <p:blipFill>
          <a:blip r:embed="rId3">
            <a:alphaModFix/>
          </a:blip>
          <a:stretch>
            <a:fillRect/>
          </a:stretch>
        </p:blipFill>
        <p:spPr>
          <a:xfrm>
            <a:off x="5678454" y="2838550"/>
            <a:ext cx="2589842" cy="31549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0" st="0"/>
                                            </p:txEl>
                                          </p:spTgt>
                                        </p:tgtEl>
                                        <p:attrNameLst>
                                          <p:attrName>style.visibility</p:attrName>
                                        </p:attrNameLst>
                                      </p:cBhvr>
                                      <p:to>
                                        <p:strVal val="visible"/>
                                      </p:to>
                                    </p:set>
                                    <p:animEffect filter="fade" transition="in">
                                      <p:cBhvr>
                                        <p:cTn dur="1000"/>
                                        <p:tgtEl>
                                          <p:spTgt spid="2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1" st="1"/>
                                            </p:txEl>
                                          </p:spTgt>
                                        </p:tgtEl>
                                        <p:attrNameLst>
                                          <p:attrName>style.visibility</p:attrName>
                                        </p:attrNameLst>
                                      </p:cBhvr>
                                      <p:to>
                                        <p:strVal val="visible"/>
                                      </p:to>
                                    </p:set>
                                    <p:animEffect filter="fade" transition="in">
                                      <p:cBhvr>
                                        <p:cTn dur="1000"/>
                                        <p:tgtEl>
                                          <p:spTgt spid="2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2" st="2"/>
                                            </p:txEl>
                                          </p:spTgt>
                                        </p:tgtEl>
                                        <p:attrNameLst>
                                          <p:attrName>style.visibility</p:attrName>
                                        </p:attrNameLst>
                                      </p:cBhvr>
                                      <p:to>
                                        <p:strVal val="visible"/>
                                      </p:to>
                                    </p:set>
                                    <p:animEffect filter="fade" transition="in">
                                      <p:cBhvr>
                                        <p:cTn dur="1000"/>
                                        <p:tgtEl>
                                          <p:spTgt spid="2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3" st="3"/>
                                            </p:txEl>
                                          </p:spTgt>
                                        </p:tgtEl>
                                        <p:attrNameLst>
                                          <p:attrName>style.visibility</p:attrName>
                                        </p:attrNameLst>
                                      </p:cBhvr>
                                      <p:to>
                                        <p:strVal val="visible"/>
                                      </p:to>
                                    </p:set>
                                    <p:animEffect filter="fade" transition="in">
                                      <p:cBhvr>
                                        <p:cTn dur="1000"/>
                                        <p:tgtEl>
                                          <p:spTgt spid="2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4" st="4"/>
                                            </p:txEl>
                                          </p:spTgt>
                                        </p:tgtEl>
                                        <p:attrNameLst>
                                          <p:attrName>style.visibility</p:attrName>
                                        </p:attrNameLst>
                                      </p:cBhvr>
                                      <p:to>
                                        <p:strVal val="visible"/>
                                      </p:to>
                                    </p:set>
                                    <p:animEffect filter="fade" transition="in">
                                      <p:cBhvr>
                                        <p:cTn dur="1000"/>
                                        <p:tgtEl>
                                          <p:spTgt spid="2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5" st="5"/>
                                            </p:txEl>
                                          </p:spTgt>
                                        </p:tgtEl>
                                        <p:attrNameLst>
                                          <p:attrName>style.visibility</p:attrName>
                                        </p:attrNameLst>
                                      </p:cBhvr>
                                      <p:to>
                                        <p:strVal val="visible"/>
                                      </p:to>
                                    </p:set>
                                    <p:animEffect filter="fade" transition="in">
                                      <p:cBhvr>
                                        <p:cTn dur="1000"/>
                                        <p:tgtEl>
                                          <p:spTgt spid="26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6" st="6"/>
                                            </p:txEl>
                                          </p:spTgt>
                                        </p:tgtEl>
                                        <p:attrNameLst>
                                          <p:attrName>style.visibility</p:attrName>
                                        </p:attrNameLst>
                                      </p:cBhvr>
                                      <p:to>
                                        <p:strVal val="visible"/>
                                      </p:to>
                                    </p:set>
                                    <p:animEffect filter="fade" transition="in">
                                      <p:cBhvr>
                                        <p:cTn dur="1000"/>
                                        <p:tgtEl>
                                          <p:spTgt spid="26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7" st="7"/>
                                            </p:txEl>
                                          </p:spTgt>
                                        </p:tgtEl>
                                        <p:attrNameLst>
                                          <p:attrName>style.visibility</p:attrName>
                                        </p:attrNameLst>
                                      </p:cBhvr>
                                      <p:to>
                                        <p:strVal val="visible"/>
                                      </p:to>
                                    </p:set>
                                    <p:animEffect filter="fade" transition="in">
                                      <p:cBhvr>
                                        <p:cTn dur="1000"/>
                                        <p:tgtEl>
                                          <p:spTgt spid="26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8" st="8"/>
                                            </p:txEl>
                                          </p:spTgt>
                                        </p:tgtEl>
                                        <p:attrNameLst>
                                          <p:attrName>style.visibility</p:attrName>
                                        </p:attrNameLst>
                                      </p:cBhvr>
                                      <p:to>
                                        <p:strVal val="visible"/>
                                      </p:to>
                                    </p:set>
                                    <p:animEffect filter="fade" transition="in">
                                      <p:cBhvr>
                                        <p:cTn dur="1000"/>
                                        <p:tgtEl>
                                          <p:spTgt spid="26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Cocolitzli-associated burial </a:t>
            </a:r>
            <a:endParaRPr/>
          </a:p>
        </p:txBody>
      </p:sp>
      <p:pic>
        <p:nvPicPr>
          <p:cNvPr id="270" name="Google Shape;270;p40"/>
          <p:cNvPicPr preferRelativeResize="0"/>
          <p:nvPr/>
        </p:nvPicPr>
        <p:blipFill>
          <a:blip r:embed="rId3">
            <a:alphaModFix/>
          </a:blip>
          <a:stretch>
            <a:fillRect/>
          </a:stretch>
        </p:blipFill>
        <p:spPr>
          <a:xfrm>
            <a:off x="1364125" y="1550850"/>
            <a:ext cx="6415750" cy="4279550"/>
          </a:xfrm>
          <a:prstGeom prst="rect">
            <a:avLst/>
          </a:prstGeom>
          <a:noFill/>
          <a:ln>
            <a:noFill/>
          </a:ln>
        </p:spPr>
      </p:pic>
      <p:sp>
        <p:nvSpPr>
          <p:cNvPr id="271" name="Google Shape;271;p40"/>
          <p:cNvSpPr txBox="1"/>
          <p:nvPr/>
        </p:nvSpPr>
        <p:spPr>
          <a:xfrm>
            <a:off x="5026725" y="5917250"/>
            <a:ext cx="3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Trebuchet MS"/>
                <a:ea typeface="Trebuchet MS"/>
                <a:cs typeface="Trebuchet MS"/>
                <a:sym typeface="Trebuchet MS"/>
              </a:rPr>
              <a:t>Vågene</a:t>
            </a:r>
            <a:r>
              <a:rPr lang="en-US">
                <a:solidFill>
                  <a:srgbClr val="666666"/>
                </a:solidFill>
                <a:latin typeface="Trebuchet MS"/>
                <a:ea typeface="Trebuchet MS"/>
                <a:cs typeface="Trebuchet MS"/>
                <a:sym typeface="Trebuchet MS"/>
              </a:rPr>
              <a:t> </a:t>
            </a:r>
            <a:r>
              <a:rPr i="1" lang="en-US">
                <a:solidFill>
                  <a:srgbClr val="666666"/>
                </a:solidFill>
                <a:latin typeface="Trebuchet MS"/>
                <a:ea typeface="Trebuchet MS"/>
                <a:cs typeface="Trebuchet MS"/>
                <a:sym typeface="Trebuchet MS"/>
              </a:rPr>
              <a:t>et al. </a:t>
            </a:r>
            <a:r>
              <a:rPr lang="en-US">
                <a:solidFill>
                  <a:srgbClr val="666666"/>
                </a:solidFill>
                <a:latin typeface="Trebuchet MS"/>
                <a:ea typeface="Trebuchet MS"/>
                <a:cs typeface="Trebuchet MS"/>
                <a:sym typeface="Trebuchet MS"/>
              </a:rPr>
              <a:t>2018 Nat Ecol Evol.</a:t>
            </a:r>
            <a:endParaRPr>
              <a:solidFill>
                <a:srgbClr val="666666"/>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1"/>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Metagenomic screening</a:t>
            </a:r>
            <a:endParaRPr/>
          </a:p>
        </p:txBody>
      </p:sp>
      <p:sp>
        <p:nvSpPr>
          <p:cNvPr id="277" name="Google Shape;277;p41"/>
          <p:cNvSpPr txBox="1"/>
          <p:nvPr/>
        </p:nvSpPr>
        <p:spPr>
          <a:xfrm>
            <a:off x="5026725" y="5917250"/>
            <a:ext cx="3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Trebuchet MS"/>
                <a:ea typeface="Trebuchet MS"/>
                <a:cs typeface="Trebuchet MS"/>
                <a:sym typeface="Trebuchet MS"/>
              </a:rPr>
              <a:t>Vågene </a:t>
            </a:r>
            <a:r>
              <a:rPr i="1" lang="en-US">
                <a:solidFill>
                  <a:srgbClr val="666666"/>
                </a:solidFill>
                <a:latin typeface="Trebuchet MS"/>
                <a:ea typeface="Trebuchet MS"/>
                <a:cs typeface="Trebuchet MS"/>
                <a:sym typeface="Trebuchet MS"/>
              </a:rPr>
              <a:t>et al. </a:t>
            </a:r>
            <a:r>
              <a:rPr lang="en-US">
                <a:solidFill>
                  <a:srgbClr val="666666"/>
                </a:solidFill>
                <a:latin typeface="Trebuchet MS"/>
                <a:ea typeface="Trebuchet MS"/>
                <a:cs typeface="Trebuchet MS"/>
                <a:sym typeface="Trebuchet MS"/>
              </a:rPr>
              <a:t>2018 Nat Ecol Evol.</a:t>
            </a:r>
            <a:endParaRPr>
              <a:solidFill>
                <a:srgbClr val="666666"/>
              </a:solidFill>
              <a:latin typeface="Trebuchet MS"/>
              <a:ea typeface="Trebuchet MS"/>
              <a:cs typeface="Trebuchet MS"/>
              <a:sym typeface="Trebuchet MS"/>
            </a:endParaRPr>
          </a:p>
        </p:txBody>
      </p:sp>
      <p:pic>
        <p:nvPicPr>
          <p:cNvPr id="278" name="Google Shape;278;p41"/>
          <p:cNvPicPr preferRelativeResize="0"/>
          <p:nvPr/>
        </p:nvPicPr>
        <p:blipFill>
          <a:blip r:embed="rId3">
            <a:alphaModFix/>
          </a:blip>
          <a:stretch>
            <a:fillRect/>
          </a:stretch>
        </p:blipFill>
        <p:spPr>
          <a:xfrm>
            <a:off x="1301913" y="1615227"/>
            <a:ext cx="6540166" cy="414962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4762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Who are we?</a:t>
            </a:r>
            <a:endParaRPr/>
          </a:p>
        </p:txBody>
      </p:sp>
      <p:pic>
        <p:nvPicPr>
          <p:cNvPr id="99" name="Google Shape;99;p15"/>
          <p:cNvPicPr preferRelativeResize="0"/>
          <p:nvPr/>
        </p:nvPicPr>
        <p:blipFill>
          <a:blip r:embed="rId3">
            <a:alphaModFix/>
          </a:blip>
          <a:stretch>
            <a:fillRect/>
          </a:stretch>
        </p:blipFill>
        <p:spPr>
          <a:xfrm>
            <a:off x="1222525" y="1976575"/>
            <a:ext cx="2005200" cy="2577025"/>
          </a:xfrm>
          <a:prstGeom prst="rect">
            <a:avLst/>
          </a:prstGeom>
          <a:noFill/>
          <a:ln>
            <a:noFill/>
          </a:ln>
          <a:effectLst>
            <a:outerShdw blurRad="57150" rotWithShape="0" algn="bl" dir="5400000" dist="19050">
              <a:srgbClr val="000000">
                <a:alpha val="50000"/>
              </a:srgbClr>
            </a:outerShdw>
          </a:effectLst>
        </p:spPr>
      </p:pic>
      <p:pic>
        <p:nvPicPr>
          <p:cNvPr id="100" name="Google Shape;100;p15"/>
          <p:cNvPicPr preferRelativeResize="0"/>
          <p:nvPr/>
        </p:nvPicPr>
        <p:blipFill>
          <a:blip r:embed="rId4">
            <a:alphaModFix/>
          </a:blip>
          <a:stretch>
            <a:fillRect/>
          </a:stretch>
        </p:blipFill>
        <p:spPr>
          <a:xfrm>
            <a:off x="4913458" y="1976587"/>
            <a:ext cx="2140385" cy="2577024"/>
          </a:xfrm>
          <a:prstGeom prst="rect">
            <a:avLst/>
          </a:prstGeom>
          <a:noFill/>
          <a:ln>
            <a:noFill/>
          </a:ln>
          <a:effectLst>
            <a:outerShdw blurRad="57150" rotWithShape="0" algn="bl" dir="5400000" dist="19050">
              <a:srgbClr val="000000">
                <a:alpha val="50000"/>
              </a:srgbClr>
            </a:outerShdw>
          </a:effectLst>
        </p:spPr>
      </p:pic>
      <p:sp>
        <p:nvSpPr>
          <p:cNvPr id="101" name="Google Shape;101;p15"/>
          <p:cNvSpPr txBox="1"/>
          <p:nvPr/>
        </p:nvSpPr>
        <p:spPr>
          <a:xfrm rot="-1148536">
            <a:off x="597638" y="1381576"/>
            <a:ext cx="1229587" cy="70786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400">
                <a:latin typeface="Trebuchet MS"/>
                <a:ea typeface="Trebuchet MS"/>
                <a:cs typeface="Trebuchet MS"/>
                <a:sym typeface="Trebuchet MS"/>
              </a:rPr>
              <a:t>Irina</a:t>
            </a:r>
            <a:endParaRPr sz="3600">
              <a:latin typeface="Trebuchet MS"/>
              <a:ea typeface="Trebuchet MS"/>
              <a:cs typeface="Trebuchet MS"/>
              <a:sym typeface="Trebuchet MS"/>
            </a:endParaRPr>
          </a:p>
        </p:txBody>
      </p:sp>
      <p:sp>
        <p:nvSpPr>
          <p:cNvPr id="102" name="Google Shape;102;p15"/>
          <p:cNvSpPr txBox="1"/>
          <p:nvPr/>
        </p:nvSpPr>
        <p:spPr>
          <a:xfrm rot="-1163222">
            <a:off x="4153336" y="1381555"/>
            <a:ext cx="1547231" cy="70790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400">
                <a:latin typeface="Trebuchet MS"/>
                <a:ea typeface="Trebuchet MS"/>
                <a:cs typeface="Trebuchet MS"/>
                <a:sym typeface="Trebuchet MS"/>
              </a:rPr>
              <a:t>Zandra</a:t>
            </a:r>
            <a:endParaRPr sz="3600">
              <a:latin typeface="Trebuchet MS"/>
              <a:ea typeface="Trebuchet MS"/>
              <a:cs typeface="Trebuchet MS"/>
              <a:sym typeface="Trebuchet MS"/>
            </a:endParaRPr>
          </a:p>
        </p:txBody>
      </p:sp>
      <p:sp>
        <p:nvSpPr>
          <p:cNvPr id="103" name="Google Shape;103;p15"/>
          <p:cNvSpPr txBox="1"/>
          <p:nvPr/>
        </p:nvSpPr>
        <p:spPr>
          <a:xfrm>
            <a:off x="634900" y="4553600"/>
            <a:ext cx="4124700" cy="1754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Trebuchet MS"/>
              <a:buChar char="-"/>
            </a:pPr>
            <a:r>
              <a:rPr lang="en-US" sz="1700">
                <a:latin typeface="Trebuchet MS"/>
                <a:ea typeface="Trebuchet MS"/>
                <a:cs typeface="Trebuchet MS"/>
                <a:sym typeface="Trebuchet MS"/>
              </a:rPr>
              <a:t>Has a Ph. D. in microbiology</a:t>
            </a:r>
            <a:endParaRPr sz="1700">
              <a:latin typeface="Trebuchet MS"/>
              <a:ea typeface="Trebuchet MS"/>
              <a:cs typeface="Trebuchet MS"/>
              <a:sym typeface="Trebuchet MS"/>
            </a:endParaRPr>
          </a:p>
          <a:p>
            <a:pPr indent="-336550" lvl="0" marL="457200" rtl="0" algn="l">
              <a:spcBef>
                <a:spcPts val="0"/>
              </a:spcBef>
              <a:spcAft>
                <a:spcPts val="0"/>
              </a:spcAft>
              <a:buSzPts val="1700"/>
              <a:buFont typeface="Trebuchet MS"/>
              <a:buChar char="-"/>
            </a:pPr>
            <a:r>
              <a:rPr lang="en-US" sz="1700">
                <a:latin typeface="Trebuchet MS"/>
                <a:ea typeface="Trebuchet MS"/>
                <a:cs typeface="Trebuchet MS"/>
                <a:sym typeface="Trebuchet MS"/>
              </a:rPr>
              <a:t>Works with dental calculus</a:t>
            </a:r>
            <a:endParaRPr sz="1700">
              <a:latin typeface="Trebuchet MS"/>
              <a:ea typeface="Trebuchet MS"/>
              <a:cs typeface="Trebuchet MS"/>
              <a:sym typeface="Trebuchet MS"/>
            </a:endParaRPr>
          </a:p>
          <a:p>
            <a:pPr indent="-336550" lvl="0" marL="457200" rtl="0" algn="l">
              <a:spcBef>
                <a:spcPts val="0"/>
              </a:spcBef>
              <a:spcAft>
                <a:spcPts val="0"/>
              </a:spcAft>
              <a:buSzPts val="1700"/>
              <a:buFont typeface="Trebuchet MS"/>
              <a:buChar char="-"/>
            </a:pPr>
            <a:r>
              <a:rPr lang="en-US" sz="1700">
                <a:latin typeface="Trebuchet MS"/>
                <a:ea typeface="Trebuchet MS"/>
                <a:cs typeface="Trebuchet MS"/>
                <a:sym typeface="Trebuchet MS"/>
              </a:rPr>
              <a:t>Also knows about living microbes</a:t>
            </a:r>
            <a:endParaRPr sz="1700">
              <a:latin typeface="Trebuchet MS"/>
              <a:ea typeface="Trebuchet MS"/>
              <a:cs typeface="Trebuchet MS"/>
              <a:sym typeface="Trebuchet MS"/>
            </a:endParaRPr>
          </a:p>
          <a:p>
            <a:pPr indent="-336550" lvl="0" marL="457200" rtl="0" algn="l">
              <a:spcBef>
                <a:spcPts val="0"/>
              </a:spcBef>
              <a:spcAft>
                <a:spcPts val="0"/>
              </a:spcAft>
              <a:buSzPts val="1700"/>
              <a:buFont typeface="Trebuchet MS"/>
              <a:buChar char="-"/>
            </a:pPr>
            <a:r>
              <a:rPr lang="en-US" sz="1700">
                <a:latin typeface="Trebuchet MS"/>
                <a:ea typeface="Trebuchet MS"/>
                <a:cs typeface="Trebuchet MS"/>
                <a:sym typeface="Trebuchet MS"/>
              </a:rPr>
              <a:t>Genetics, proteomics, metabolomics</a:t>
            </a:r>
            <a:endParaRPr sz="1700">
              <a:latin typeface="Trebuchet MS"/>
              <a:ea typeface="Trebuchet MS"/>
              <a:cs typeface="Trebuchet MS"/>
              <a:sym typeface="Trebuchet MS"/>
            </a:endParaRPr>
          </a:p>
          <a:p>
            <a:pPr indent="0" lvl="0" marL="0" rtl="0" algn="l">
              <a:spcBef>
                <a:spcPts val="0"/>
              </a:spcBef>
              <a:spcAft>
                <a:spcPts val="0"/>
              </a:spcAft>
              <a:buNone/>
            </a:pPr>
            <a:r>
              <a:t/>
            </a:r>
            <a:endParaRPr sz="1700">
              <a:latin typeface="Trebuchet MS"/>
              <a:ea typeface="Trebuchet MS"/>
              <a:cs typeface="Trebuchet MS"/>
              <a:sym typeface="Trebuchet MS"/>
            </a:endParaRPr>
          </a:p>
        </p:txBody>
      </p:sp>
      <p:sp>
        <p:nvSpPr>
          <p:cNvPr id="104" name="Google Shape;104;p15"/>
          <p:cNvSpPr txBox="1"/>
          <p:nvPr/>
        </p:nvSpPr>
        <p:spPr>
          <a:xfrm>
            <a:off x="4486750" y="4553600"/>
            <a:ext cx="4533000" cy="1493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Trebuchet MS"/>
              <a:buChar char="-"/>
            </a:pPr>
            <a:r>
              <a:rPr lang="en-US" sz="1700">
                <a:latin typeface="Trebuchet MS"/>
                <a:ea typeface="Trebuchet MS"/>
                <a:cs typeface="Trebuchet MS"/>
                <a:sym typeface="Trebuchet MS"/>
              </a:rPr>
              <a:t>Is trying to get a </a:t>
            </a:r>
            <a:r>
              <a:rPr lang="en-US" sz="1700">
                <a:latin typeface="Trebuchet MS"/>
                <a:ea typeface="Trebuchet MS"/>
                <a:cs typeface="Trebuchet MS"/>
                <a:sym typeface="Trebuchet MS"/>
              </a:rPr>
              <a:t>Ph. D. in microbiology</a:t>
            </a:r>
            <a:endParaRPr sz="1700">
              <a:latin typeface="Trebuchet MS"/>
              <a:ea typeface="Trebuchet MS"/>
              <a:cs typeface="Trebuchet MS"/>
              <a:sym typeface="Trebuchet MS"/>
            </a:endParaRPr>
          </a:p>
          <a:p>
            <a:pPr indent="-336550" lvl="0" marL="457200" rtl="0" algn="l">
              <a:spcBef>
                <a:spcPts val="0"/>
              </a:spcBef>
              <a:spcAft>
                <a:spcPts val="0"/>
              </a:spcAft>
              <a:buSzPts val="1700"/>
              <a:buFont typeface="Trebuchet MS"/>
              <a:buChar char="-"/>
            </a:pPr>
            <a:r>
              <a:rPr lang="en-US" sz="1700">
                <a:latin typeface="Trebuchet MS"/>
                <a:ea typeface="Trebuchet MS"/>
                <a:cs typeface="Trebuchet MS"/>
                <a:sym typeface="Trebuchet MS"/>
              </a:rPr>
              <a:t>Works with dental calculus</a:t>
            </a:r>
            <a:endParaRPr sz="1700">
              <a:latin typeface="Trebuchet MS"/>
              <a:ea typeface="Trebuchet MS"/>
              <a:cs typeface="Trebuchet MS"/>
              <a:sym typeface="Trebuchet MS"/>
            </a:endParaRPr>
          </a:p>
          <a:p>
            <a:pPr indent="-336550" lvl="0" marL="457200" rtl="0" algn="l">
              <a:spcBef>
                <a:spcPts val="0"/>
              </a:spcBef>
              <a:spcAft>
                <a:spcPts val="0"/>
              </a:spcAft>
              <a:buSzPts val="1700"/>
              <a:buFont typeface="Trebuchet MS"/>
              <a:buChar char="-"/>
            </a:pPr>
            <a:r>
              <a:rPr lang="en-US" sz="1700">
                <a:latin typeface="Trebuchet MS"/>
                <a:ea typeface="Trebuchet MS"/>
                <a:cs typeface="Trebuchet MS"/>
                <a:sym typeface="Trebuchet MS"/>
              </a:rPr>
              <a:t>Does a lot of lab work</a:t>
            </a:r>
            <a:endParaRPr sz="1700">
              <a:latin typeface="Trebuchet MS"/>
              <a:ea typeface="Trebuchet MS"/>
              <a:cs typeface="Trebuchet MS"/>
              <a:sym typeface="Trebuchet MS"/>
            </a:endParaRPr>
          </a:p>
          <a:p>
            <a:pPr indent="-336550" lvl="0" marL="457200" rtl="0" algn="l">
              <a:spcBef>
                <a:spcPts val="0"/>
              </a:spcBef>
              <a:spcAft>
                <a:spcPts val="0"/>
              </a:spcAft>
              <a:buSzPts val="1700"/>
              <a:buFont typeface="Trebuchet MS"/>
              <a:buChar char="-"/>
            </a:pPr>
            <a:r>
              <a:rPr lang="en-US" sz="1700">
                <a:latin typeface="Trebuchet MS"/>
                <a:ea typeface="Trebuchet MS"/>
                <a:cs typeface="Trebuchet MS"/>
                <a:sym typeface="Trebuchet MS"/>
              </a:rPr>
              <a:t>Genetics, proteomics</a:t>
            </a:r>
            <a:endParaRPr sz="1700">
              <a:latin typeface="Trebuchet MS"/>
              <a:ea typeface="Trebuchet MS"/>
              <a:cs typeface="Trebuchet MS"/>
              <a:sym typeface="Trebuchet MS"/>
            </a:endParaRPr>
          </a:p>
          <a:p>
            <a:pPr indent="0" lvl="0" marL="0" rtl="0" algn="l">
              <a:spcBef>
                <a:spcPts val="0"/>
              </a:spcBef>
              <a:spcAft>
                <a:spcPts val="0"/>
              </a:spcAft>
              <a:buNone/>
            </a:pPr>
            <a:r>
              <a:t/>
            </a:r>
            <a:endParaRPr sz="1700">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2"/>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Cocolitzli-causing bacterium?</a:t>
            </a:r>
            <a:endParaRPr/>
          </a:p>
        </p:txBody>
      </p:sp>
      <p:sp>
        <p:nvSpPr>
          <p:cNvPr id="284" name="Google Shape;284;p42"/>
          <p:cNvSpPr txBox="1"/>
          <p:nvPr>
            <p:ph idx="1" type="body"/>
          </p:nvPr>
        </p:nvSpPr>
        <p:spPr>
          <a:xfrm>
            <a:off x="628650" y="1596045"/>
            <a:ext cx="7886700" cy="4397400"/>
          </a:xfrm>
          <a:prstGeom prst="rect">
            <a:avLst/>
          </a:prstGeom>
          <a:noFill/>
          <a:ln>
            <a:noFill/>
          </a:ln>
        </p:spPr>
        <p:txBody>
          <a:bodyPr anchorCtr="0" anchor="t" bIns="45700" lIns="91425" spcFirstLastPara="1" rIns="91425" wrap="square" tIns="45700">
            <a:normAutofit/>
          </a:bodyPr>
          <a:lstStyle/>
          <a:p>
            <a:pPr indent="-361950" lvl="0" marL="457200" rtl="0" algn="l">
              <a:lnSpc>
                <a:spcPct val="90000"/>
              </a:lnSpc>
              <a:spcBef>
                <a:spcPts val="0"/>
              </a:spcBef>
              <a:spcAft>
                <a:spcPts val="0"/>
              </a:spcAft>
              <a:buSzPts val="2100"/>
              <a:buChar char="●"/>
            </a:pPr>
            <a:r>
              <a:rPr i="1" lang="en-US"/>
              <a:t>Salmonella enterica </a:t>
            </a:r>
            <a:r>
              <a:rPr lang="en-US"/>
              <a:t>subsp.</a:t>
            </a:r>
            <a:r>
              <a:rPr i="1" lang="en-US"/>
              <a:t> enterica </a:t>
            </a:r>
            <a:r>
              <a:rPr lang="en-US"/>
              <a:t>serovar Paratyphi C</a:t>
            </a:r>
            <a:r>
              <a:rPr lang="en-US"/>
              <a:t> </a:t>
            </a:r>
            <a:endParaRPr/>
          </a:p>
          <a:p>
            <a:pPr indent="-361950" lvl="1" marL="914400" rtl="0" algn="l">
              <a:lnSpc>
                <a:spcPct val="90000"/>
              </a:lnSpc>
              <a:spcBef>
                <a:spcPts val="0"/>
              </a:spcBef>
              <a:spcAft>
                <a:spcPts val="0"/>
              </a:spcAft>
              <a:buSzPts val="2100"/>
              <a:buChar char="○"/>
            </a:pPr>
            <a:r>
              <a:rPr lang="en-US" sz="2100"/>
              <a:t>Enteric fever</a:t>
            </a:r>
            <a:endParaRPr sz="2100"/>
          </a:p>
          <a:p>
            <a:pPr indent="-361950" lvl="1" marL="914400" rtl="0" algn="l">
              <a:lnSpc>
                <a:spcPct val="90000"/>
              </a:lnSpc>
              <a:spcBef>
                <a:spcPts val="0"/>
              </a:spcBef>
              <a:spcAft>
                <a:spcPts val="0"/>
              </a:spcAft>
              <a:buSzPts val="2100"/>
              <a:buChar char="○"/>
            </a:pPr>
            <a:r>
              <a:rPr lang="en-US" sz="2100"/>
              <a:t>Infected individuals shed bacteria after symptoms have ended</a:t>
            </a:r>
            <a:endParaRPr sz="2100"/>
          </a:p>
          <a:p>
            <a:pPr indent="-361950" lvl="1" marL="914400" rtl="0" algn="l">
              <a:lnSpc>
                <a:spcPct val="90000"/>
              </a:lnSpc>
              <a:spcBef>
                <a:spcPts val="0"/>
              </a:spcBef>
              <a:spcAft>
                <a:spcPts val="0"/>
              </a:spcAft>
              <a:buSzPts val="2100"/>
              <a:buChar char="○"/>
            </a:pPr>
            <a:r>
              <a:rPr lang="en-US" sz="2100"/>
              <a:t>Asymptomatic carriers</a:t>
            </a:r>
            <a:endParaRPr sz="2100"/>
          </a:p>
          <a:p>
            <a:pPr indent="-361950" lvl="0" marL="457200" rtl="0" algn="l">
              <a:lnSpc>
                <a:spcPct val="90000"/>
              </a:lnSpc>
              <a:spcBef>
                <a:spcPts val="0"/>
              </a:spcBef>
              <a:spcAft>
                <a:spcPts val="0"/>
              </a:spcAft>
              <a:buSzPts val="2100"/>
              <a:buChar char="●"/>
            </a:pPr>
            <a:r>
              <a:rPr lang="en-US"/>
              <a:t>Little is known about the past of this disease</a:t>
            </a:r>
            <a:endParaRPr/>
          </a:p>
          <a:p>
            <a:pPr indent="0" lvl="0" marL="457200" rtl="0" algn="l">
              <a:lnSpc>
                <a:spcPct val="90000"/>
              </a:lnSpc>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3"/>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Cocolitzli summary</a:t>
            </a:r>
            <a:endParaRPr/>
          </a:p>
        </p:txBody>
      </p:sp>
      <p:sp>
        <p:nvSpPr>
          <p:cNvPr id="290" name="Google Shape;290;p43"/>
          <p:cNvSpPr txBox="1"/>
          <p:nvPr/>
        </p:nvSpPr>
        <p:spPr>
          <a:xfrm>
            <a:off x="628650" y="1462825"/>
            <a:ext cx="7886700" cy="16392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0"/>
              </a:spcBef>
              <a:spcAft>
                <a:spcPts val="0"/>
              </a:spcAft>
              <a:buClr>
                <a:schemeClr val="dk1"/>
              </a:buClr>
              <a:buSzPts val="1800"/>
              <a:buChar char="●"/>
            </a:pPr>
            <a:r>
              <a:rPr lang="en-US" sz="2100">
                <a:solidFill>
                  <a:schemeClr val="dk1"/>
                </a:solidFill>
                <a:latin typeface="Trebuchet MS"/>
                <a:ea typeface="Trebuchet MS"/>
                <a:cs typeface="Trebuchet MS"/>
                <a:sym typeface="Trebuchet MS"/>
              </a:rPr>
              <a:t>First molecular evidence of what may have caused the epidemic</a:t>
            </a:r>
            <a:endParaRPr sz="2100">
              <a:solidFill>
                <a:schemeClr val="dk1"/>
              </a:solidFill>
              <a:latin typeface="Trebuchet MS"/>
              <a:ea typeface="Trebuchet MS"/>
              <a:cs typeface="Trebuchet MS"/>
              <a:sym typeface="Trebuchet MS"/>
            </a:endParaRPr>
          </a:p>
          <a:p>
            <a:pPr indent="-361950" lvl="0" marL="457200" rtl="0" algn="l">
              <a:lnSpc>
                <a:spcPct val="90000"/>
              </a:lnSpc>
              <a:spcBef>
                <a:spcPts val="0"/>
              </a:spcBef>
              <a:spcAft>
                <a:spcPts val="0"/>
              </a:spcAft>
              <a:buClr>
                <a:schemeClr val="dk1"/>
              </a:buClr>
              <a:buSzPts val="2100"/>
              <a:buFont typeface="Trebuchet MS"/>
              <a:buChar char="●"/>
            </a:pPr>
            <a:r>
              <a:rPr lang="en-US" sz="2100">
                <a:solidFill>
                  <a:schemeClr val="dk1"/>
                </a:solidFill>
                <a:latin typeface="Trebuchet MS"/>
                <a:ea typeface="Trebuchet MS"/>
                <a:cs typeface="Trebuchet MS"/>
                <a:sym typeface="Trebuchet MS"/>
              </a:rPr>
              <a:t>More research needed</a:t>
            </a:r>
            <a:endParaRPr sz="2100">
              <a:solidFill>
                <a:schemeClr val="dk1"/>
              </a:solidFill>
              <a:latin typeface="Trebuchet MS"/>
              <a:ea typeface="Trebuchet MS"/>
              <a:cs typeface="Trebuchet MS"/>
              <a:sym typeface="Trebuchet MS"/>
            </a:endParaRPr>
          </a:p>
          <a:p>
            <a:pPr indent="-361950" lvl="0" marL="457200" rtl="0" algn="l">
              <a:lnSpc>
                <a:spcPct val="90000"/>
              </a:lnSpc>
              <a:spcBef>
                <a:spcPts val="0"/>
              </a:spcBef>
              <a:spcAft>
                <a:spcPts val="0"/>
              </a:spcAft>
              <a:buClr>
                <a:schemeClr val="dk1"/>
              </a:buClr>
              <a:buSzPts val="2100"/>
              <a:buFont typeface="Trebuchet MS"/>
              <a:buChar char="●"/>
            </a:pPr>
            <a:r>
              <a:rPr lang="en-US" sz="2100">
                <a:solidFill>
                  <a:schemeClr val="dk1"/>
                </a:solidFill>
                <a:latin typeface="Trebuchet MS"/>
                <a:ea typeface="Trebuchet MS"/>
                <a:cs typeface="Trebuchet MS"/>
                <a:sym typeface="Trebuchet MS"/>
              </a:rPr>
              <a:t>We can start to solve ancient mysteries using aDNA</a:t>
            </a:r>
            <a:endParaRPr sz="2100">
              <a:solidFill>
                <a:schemeClr val="dk1"/>
              </a:solidFill>
              <a:latin typeface="Trebuchet MS"/>
              <a:ea typeface="Trebuchet MS"/>
              <a:cs typeface="Trebuchet MS"/>
              <a:sym typeface="Trebuchet MS"/>
            </a:endParaRPr>
          </a:p>
          <a:p>
            <a:pPr indent="-361950" lvl="1" marL="914400" rtl="0" algn="l">
              <a:lnSpc>
                <a:spcPct val="90000"/>
              </a:lnSpc>
              <a:spcBef>
                <a:spcPts val="0"/>
              </a:spcBef>
              <a:spcAft>
                <a:spcPts val="0"/>
              </a:spcAft>
              <a:buClr>
                <a:schemeClr val="dk1"/>
              </a:buClr>
              <a:buSzPts val="2100"/>
              <a:buFont typeface="Trebuchet MS"/>
              <a:buChar char="○"/>
            </a:pPr>
            <a:r>
              <a:rPr lang="en-US" sz="2100">
                <a:solidFill>
                  <a:schemeClr val="dk1"/>
                </a:solidFill>
                <a:latin typeface="Trebuchet MS"/>
                <a:ea typeface="Trebuchet MS"/>
                <a:cs typeface="Trebuchet MS"/>
                <a:sym typeface="Trebuchet MS"/>
              </a:rPr>
              <a:t>Connected with other lines of evidence </a:t>
            </a:r>
            <a:endParaRPr sz="2100">
              <a:solidFill>
                <a:schemeClr val="dk1"/>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4"/>
          <p:cNvPicPr preferRelativeResize="0"/>
          <p:nvPr/>
        </p:nvPicPr>
        <p:blipFill rotWithShape="1">
          <a:blip r:embed="rId3">
            <a:alphaModFix/>
          </a:blip>
          <a:srcRect b="49974" l="57094" r="0" t="0"/>
          <a:stretch/>
        </p:blipFill>
        <p:spPr>
          <a:xfrm>
            <a:off x="2730500" y="1495200"/>
            <a:ext cx="4127524" cy="344307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5"/>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What is a microbiome?</a:t>
            </a:r>
            <a:endParaRPr/>
          </a:p>
        </p:txBody>
      </p:sp>
      <p:pic>
        <p:nvPicPr>
          <p:cNvPr id="302" name="Google Shape;302;p45"/>
          <p:cNvPicPr preferRelativeResize="0"/>
          <p:nvPr/>
        </p:nvPicPr>
        <p:blipFill>
          <a:blip r:embed="rId3">
            <a:alphaModFix/>
          </a:blip>
          <a:stretch>
            <a:fillRect/>
          </a:stretch>
        </p:blipFill>
        <p:spPr>
          <a:xfrm>
            <a:off x="3185700" y="1240450"/>
            <a:ext cx="5793200" cy="4604850"/>
          </a:xfrm>
          <a:prstGeom prst="rect">
            <a:avLst/>
          </a:prstGeom>
          <a:noFill/>
          <a:ln>
            <a:noFill/>
          </a:ln>
        </p:spPr>
      </p:pic>
      <p:pic>
        <p:nvPicPr>
          <p:cNvPr id="303" name="Google Shape;303;p45"/>
          <p:cNvPicPr preferRelativeResize="0"/>
          <p:nvPr/>
        </p:nvPicPr>
        <p:blipFill>
          <a:blip r:embed="rId4">
            <a:alphaModFix/>
          </a:blip>
          <a:stretch>
            <a:fillRect/>
          </a:stretch>
        </p:blipFill>
        <p:spPr>
          <a:xfrm>
            <a:off x="152400" y="1240450"/>
            <a:ext cx="2959100" cy="2109025"/>
          </a:xfrm>
          <a:prstGeom prst="rect">
            <a:avLst/>
          </a:prstGeom>
          <a:noFill/>
          <a:ln>
            <a:noFill/>
          </a:ln>
        </p:spPr>
      </p:pic>
      <p:sp>
        <p:nvSpPr>
          <p:cNvPr id="304" name="Google Shape;304;p45"/>
          <p:cNvSpPr txBox="1"/>
          <p:nvPr/>
        </p:nvSpPr>
        <p:spPr>
          <a:xfrm>
            <a:off x="115288" y="3329725"/>
            <a:ext cx="3033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latin typeface="Trebuchet MS"/>
                <a:ea typeface="Trebuchet MS"/>
                <a:cs typeface="Trebuchet MS"/>
                <a:sym typeface="Trebuchet MS"/>
              </a:rPr>
              <a:t>Historic dental calculus (~200 years old)</a:t>
            </a:r>
            <a:endParaRPr sz="2000">
              <a:latin typeface="Trebuchet MS"/>
              <a:ea typeface="Trebuchet MS"/>
              <a:cs typeface="Trebuchet MS"/>
              <a:sym typeface="Trebuchet MS"/>
            </a:endParaRPr>
          </a:p>
        </p:txBody>
      </p:sp>
      <p:sp>
        <p:nvSpPr>
          <p:cNvPr id="305" name="Google Shape;305;p45"/>
          <p:cNvSpPr txBox="1"/>
          <p:nvPr/>
        </p:nvSpPr>
        <p:spPr>
          <a:xfrm>
            <a:off x="3185650" y="5845300"/>
            <a:ext cx="579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rebuchet MS"/>
                <a:ea typeface="Trebuchet MS"/>
                <a:cs typeface="Trebuchet MS"/>
                <a:sym typeface="Trebuchet MS"/>
              </a:rPr>
              <a:t>Modified from Velsko and Warinner 2017 </a:t>
            </a:r>
            <a:r>
              <a:rPr i="1" lang="en-US">
                <a:latin typeface="Trebuchet MS"/>
                <a:ea typeface="Trebuchet MS"/>
                <a:cs typeface="Trebuchet MS"/>
                <a:sym typeface="Trebuchet MS"/>
              </a:rPr>
              <a:t>Bioarchaeology International</a:t>
            </a:r>
            <a:endParaRPr i="1">
              <a:latin typeface="Trebuchet MS"/>
              <a:ea typeface="Trebuchet MS"/>
              <a:cs typeface="Trebuchet MS"/>
              <a:sym typeface="Trebuchet M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6"/>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Where are archaeological microbiomes?</a:t>
            </a:r>
            <a:endParaRPr/>
          </a:p>
        </p:txBody>
      </p:sp>
      <p:sp>
        <p:nvSpPr>
          <p:cNvPr id="312" name="Google Shape;312;p46"/>
          <p:cNvSpPr txBox="1"/>
          <p:nvPr/>
        </p:nvSpPr>
        <p:spPr>
          <a:xfrm>
            <a:off x="7098600" y="6488700"/>
            <a:ext cx="204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Trebuchet MS"/>
                <a:ea typeface="Trebuchet MS"/>
                <a:cs typeface="Trebuchet MS"/>
                <a:sym typeface="Trebuchet MS"/>
              </a:rPr>
              <a:t>emojis from openmoji.org</a:t>
            </a:r>
            <a:endParaRPr sz="1200">
              <a:latin typeface="Trebuchet MS"/>
              <a:ea typeface="Trebuchet MS"/>
              <a:cs typeface="Trebuchet MS"/>
              <a:sym typeface="Trebuchet MS"/>
            </a:endParaRPr>
          </a:p>
        </p:txBody>
      </p:sp>
      <p:grpSp>
        <p:nvGrpSpPr>
          <p:cNvPr id="313" name="Google Shape;313;p46"/>
          <p:cNvGrpSpPr/>
          <p:nvPr/>
        </p:nvGrpSpPr>
        <p:grpSpPr>
          <a:xfrm>
            <a:off x="345075" y="1889550"/>
            <a:ext cx="1353000" cy="3073400"/>
            <a:chOff x="345075" y="1889550"/>
            <a:chExt cx="1353000" cy="3073400"/>
          </a:xfrm>
        </p:grpSpPr>
        <p:pic>
          <p:nvPicPr>
            <p:cNvPr id="314" name="Google Shape;314;p46"/>
            <p:cNvPicPr preferRelativeResize="0"/>
            <p:nvPr/>
          </p:nvPicPr>
          <p:blipFill>
            <a:blip r:embed="rId3">
              <a:alphaModFix/>
            </a:blip>
            <a:stretch>
              <a:fillRect/>
            </a:stretch>
          </p:blipFill>
          <p:spPr>
            <a:xfrm>
              <a:off x="521250" y="1889550"/>
              <a:ext cx="1000650" cy="1097700"/>
            </a:xfrm>
            <a:prstGeom prst="rect">
              <a:avLst/>
            </a:prstGeom>
            <a:noFill/>
            <a:ln>
              <a:noFill/>
            </a:ln>
          </p:spPr>
        </p:pic>
        <p:sp>
          <p:nvSpPr>
            <p:cNvPr id="315" name="Google Shape;315;p46"/>
            <p:cNvSpPr txBox="1"/>
            <p:nvPr/>
          </p:nvSpPr>
          <p:spPr>
            <a:xfrm>
              <a:off x="395325" y="3111500"/>
              <a:ext cx="1252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Trebuchet MS"/>
                  <a:ea typeface="Trebuchet MS"/>
                  <a:cs typeface="Trebuchet MS"/>
                  <a:sym typeface="Trebuchet MS"/>
                </a:rPr>
                <a:t>Latrines</a:t>
              </a:r>
              <a:endParaRPr sz="2200">
                <a:latin typeface="Trebuchet MS"/>
                <a:ea typeface="Trebuchet MS"/>
                <a:cs typeface="Trebuchet MS"/>
                <a:sym typeface="Trebuchet MS"/>
              </a:endParaRPr>
            </a:p>
          </p:txBody>
        </p:sp>
        <p:cxnSp>
          <p:nvCxnSpPr>
            <p:cNvPr id="316" name="Google Shape;316;p46"/>
            <p:cNvCxnSpPr>
              <a:endCxn id="317" idx="0"/>
            </p:cNvCxnSpPr>
            <p:nvPr/>
          </p:nvCxnSpPr>
          <p:spPr>
            <a:xfrm>
              <a:off x="1021275" y="3634550"/>
              <a:ext cx="300" cy="805200"/>
            </a:xfrm>
            <a:prstGeom prst="straightConnector1">
              <a:avLst/>
            </a:prstGeom>
            <a:noFill/>
            <a:ln cap="flat" cmpd="sng" w="28575">
              <a:solidFill>
                <a:schemeClr val="dk1"/>
              </a:solidFill>
              <a:prstDash val="solid"/>
              <a:round/>
              <a:headEnd len="med" w="med" type="none"/>
              <a:tailEnd len="med" w="med" type="triangle"/>
            </a:ln>
          </p:spPr>
        </p:cxnSp>
        <p:sp>
          <p:nvSpPr>
            <p:cNvPr id="317" name="Google Shape;317;p46"/>
            <p:cNvSpPr txBox="1"/>
            <p:nvPr/>
          </p:nvSpPr>
          <p:spPr>
            <a:xfrm>
              <a:off x="345075" y="4439750"/>
              <a:ext cx="1353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Trebuchet MS"/>
                  <a:ea typeface="Trebuchet MS"/>
                  <a:cs typeface="Trebuchet MS"/>
                  <a:sym typeface="Trebuchet MS"/>
                </a:rPr>
                <a:t>Parasites</a:t>
              </a:r>
              <a:endParaRPr sz="2200">
                <a:latin typeface="Trebuchet MS"/>
                <a:ea typeface="Trebuchet MS"/>
                <a:cs typeface="Trebuchet MS"/>
                <a:sym typeface="Trebuchet MS"/>
              </a:endParaRPr>
            </a:p>
          </p:txBody>
        </p:sp>
      </p:grpSp>
      <p:grpSp>
        <p:nvGrpSpPr>
          <p:cNvPr id="318" name="Google Shape;318;p46"/>
          <p:cNvGrpSpPr/>
          <p:nvPr/>
        </p:nvGrpSpPr>
        <p:grpSpPr>
          <a:xfrm>
            <a:off x="2885650" y="2193409"/>
            <a:ext cx="2045400" cy="3074341"/>
            <a:chOff x="2885650" y="2193409"/>
            <a:chExt cx="2045400" cy="3074341"/>
          </a:xfrm>
        </p:grpSpPr>
        <p:pic>
          <p:nvPicPr>
            <p:cNvPr id="319" name="Google Shape;319;p46"/>
            <p:cNvPicPr preferRelativeResize="0"/>
            <p:nvPr/>
          </p:nvPicPr>
          <p:blipFill>
            <a:blip r:embed="rId4">
              <a:alphaModFix/>
            </a:blip>
            <a:stretch>
              <a:fillRect/>
            </a:stretch>
          </p:blipFill>
          <p:spPr>
            <a:xfrm>
              <a:off x="3373288" y="2193409"/>
              <a:ext cx="1070124" cy="918094"/>
            </a:xfrm>
            <a:prstGeom prst="rect">
              <a:avLst/>
            </a:prstGeom>
            <a:noFill/>
            <a:ln>
              <a:noFill/>
            </a:ln>
          </p:spPr>
        </p:pic>
        <p:sp>
          <p:nvSpPr>
            <p:cNvPr id="320" name="Google Shape;320;p46"/>
            <p:cNvSpPr txBox="1"/>
            <p:nvPr/>
          </p:nvSpPr>
          <p:spPr>
            <a:xfrm>
              <a:off x="3282100" y="3111500"/>
              <a:ext cx="1252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latin typeface="Trebuchet MS"/>
                  <a:ea typeface="Trebuchet MS"/>
                  <a:cs typeface="Trebuchet MS"/>
                  <a:sym typeface="Trebuchet MS"/>
                </a:rPr>
                <a:t>Bones &amp; teeth</a:t>
              </a:r>
              <a:endParaRPr sz="2200">
                <a:latin typeface="Trebuchet MS"/>
                <a:ea typeface="Trebuchet MS"/>
                <a:cs typeface="Trebuchet MS"/>
                <a:sym typeface="Trebuchet MS"/>
              </a:endParaRPr>
            </a:p>
          </p:txBody>
        </p:sp>
        <p:sp>
          <p:nvSpPr>
            <p:cNvPr id="321" name="Google Shape;321;p46"/>
            <p:cNvSpPr txBox="1"/>
            <p:nvPr/>
          </p:nvSpPr>
          <p:spPr>
            <a:xfrm>
              <a:off x="2885650" y="4744550"/>
              <a:ext cx="2045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latin typeface="Trebuchet MS"/>
                  <a:ea typeface="Trebuchet MS"/>
                  <a:cs typeface="Trebuchet MS"/>
                  <a:sym typeface="Trebuchet MS"/>
                </a:rPr>
                <a:t>Decomposition</a:t>
              </a:r>
              <a:endParaRPr sz="2200">
                <a:latin typeface="Trebuchet MS"/>
                <a:ea typeface="Trebuchet MS"/>
                <a:cs typeface="Trebuchet MS"/>
                <a:sym typeface="Trebuchet MS"/>
              </a:endParaRPr>
            </a:p>
          </p:txBody>
        </p:sp>
        <p:cxnSp>
          <p:nvCxnSpPr>
            <p:cNvPr id="322" name="Google Shape;322;p46"/>
            <p:cNvCxnSpPr/>
            <p:nvPr/>
          </p:nvCxnSpPr>
          <p:spPr>
            <a:xfrm>
              <a:off x="3908200" y="3994475"/>
              <a:ext cx="300" cy="805200"/>
            </a:xfrm>
            <a:prstGeom prst="straightConnector1">
              <a:avLst/>
            </a:prstGeom>
            <a:noFill/>
            <a:ln cap="flat" cmpd="sng" w="28575">
              <a:solidFill>
                <a:schemeClr val="dk1"/>
              </a:solidFill>
              <a:prstDash val="solid"/>
              <a:round/>
              <a:headEnd len="med" w="med" type="none"/>
              <a:tailEnd len="med" w="med" type="triangle"/>
            </a:ln>
          </p:spPr>
        </p:cxnSp>
      </p:grpSp>
      <p:grpSp>
        <p:nvGrpSpPr>
          <p:cNvPr id="323" name="Google Shape;323;p46"/>
          <p:cNvGrpSpPr/>
          <p:nvPr/>
        </p:nvGrpSpPr>
        <p:grpSpPr>
          <a:xfrm>
            <a:off x="5772074" y="2026189"/>
            <a:ext cx="1648800" cy="3089161"/>
            <a:chOff x="5772074" y="2026189"/>
            <a:chExt cx="1648800" cy="3089161"/>
          </a:xfrm>
        </p:grpSpPr>
        <p:pic>
          <p:nvPicPr>
            <p:cNvPr id="324" name="Google Shape;324;p46"/>
            <p:cNvPicPr preferRelativeResize="0"/>
            <p:nvPr/>
          </p:nvPicPr>
          <p:blipFill>
            <a:blip r:embed="rId5">
              <a:alphaModFix/>
            </a:blip>
            <a:stretch>
              <a:fillRect/>
            </a:stretch>
          </p:blipFill>
          <p:spPr>
            <a:xfrm>
              <a:off x="5970224" y="2026189"/>
              <a:ext cx="1252501" cy="1252522"/>
            </a:xfrm>
            <a:prstGeom prst="rect">
              <a:avLst/>
            </a:prstGeom>
            <a:noFill/>
            <a:ln>
              <a:noFill/>
            </a:ln>
          </p:spPr>
        </p:pic>
        <p:sp>
          <p:nvSpPr>
            <p:cNvPr id="325" name="Google Shape;325;p46"/>
            <p:cNvSpPr txBox="1"/>
            <p:nvPr/>
          </p:nvSpPr>
          <p:spPr>
            <a:xfrm>
              <a:off x="5970224" y="3341250"/>
              <a:ext cx="1252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latin typeface="Trebuchet MS"/>
                  <a:ea typeface="Trebuchet MS"/>
                  <a:cs typeface="Trebuchet MS"/>
                  <a:sym typeface="Trebuchet MS"/>
                </a:rPr>
                <a:t>Pottery</a:t>
              </a:r>
              <a:endParaRPr sz="2200">
                <a:latin typeface="Trebuchet MS"/>
                <a:ea typeface="Trebuchet MS"/>
                <a:cs typeface="Trebuchet MS"/>
                <a:sym typeface="Trebuchet MS"/>
              </a:endParaRPr>
            </a:p>
          </p:txBody>
        </p:sp>
        <p:sp>
          <p:nvSpPr>
            <p:cNvPr id="326" name="Google Shape;326;p46"/>
            <p:cNvSpPr txBox="1"/>
            <p:nvPr/>
          </p:nvSpPr>
          <p:spPr>
            <a:xfrm>
              <a:off x="5772074" y="4592150"/>
              <a:ext cx="1648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latin typeface="Trebuchet MS"/>
                  <a:ea typeface="Trebuchet MS"/>
                  <a:cs typeface="Trebuchet MS"/>
                  <a:sym typeface="Trebuchet MS"/>
                </a:rPr>
                <a:t>Food/Drink</a:t>
              </a:r>
              <a:endParaRPr sz="2200">
                <a:latin typeface="Trebuchet MS"/>
                <a:ea typeface="Trebuchet MS"/>
                <a:cs typeface="Trebuchet MS"/>
                <a:sym typeface="Trebuchet MS"/>
              </a:endParaRPr>
            </a:p>
          </p:txBody>
        </p:sp>
        <p:cxnSp>
          <p:nvCxnSpPr>
            <p:cNvPr id="327" name="Google Shape;327;p46"/>
            <p:cNvCxnSpPr/>
            <p:nvPr/>
          </p:nvCxnSpPr>
          <p:spPr>
            <a:xfrm>
              <a:off x="6596324" y="3842075"/>
              <a:ext cx="300" cy="805200"/>
            </a:xfrm>
            <a:prstGeom prst="straightConnector1">
              <a:avLst/>
            </a:prstGeom>
            <a:noFill/>
            <a:ln cap="flat" cmpd="sng" w="28575">
              <a:solidFill>
                <a:schemeClr val="dk1"/>
              </a:solidFill>
              <a:prstDash val="solid"/>
              <a:round/>
              <a:headEnd len="med" w="med" type="none"/>
              <a:tailEnd len="med" w="med" type="triangle"/>
            </a:ln>
          </p:spPr>
        </p:cxnSp>
      </p:grpSp>
      <p:grpSp>
        <p:nvGrpSpPr>
          <p:cNvPr id="328" name="Google Shape;328;p46"/>
          <p:cNvGrpSpPr/>
          <p:nvPr/>
        </p:nvGrpSpPr>
        <p:grpSpPr>
          <a:xfrm>
            <a:off x="4707422" y="1912208"/>
            <a:ext cx="1252500" cy="2780242"/>
            <a:chOff x="4707422" y="1912208"/>
            <a:chExt cx="1252500" cy="2780242"/>
          </a:xfrm>
        </p:grpSpPr>
        <p:pic>
          <p:nvPicPr>
            <p:cNvPr id="329" name="Google Shape;329;p46"/>
            <p:cNvPicPr preferRelativeResize="0"/>
            <p:nvPr/>
          </p:nvPicPr>
          <p:blipFill>
            <a:blip r:embed="rId6">
              <a:alphaModFix/>
            </a:blip>
            <a:stretch>
              <a:fillRect/>
            </a:stretch>
          </p:blipFill>
          <p:spPr>
            <a:xfrm>
              <a:off x="4933759" y="1912208"/>
              <a:ext cx="799825" cy="1023284"/>
            </a:xfrm>
            <a:prstGeom prst="rect">
              <a:avLst/>
            </a:prstGeom>
            <a:noFill/>
            <a:ln>
              <a:noFill/>
            </a:ln>
          </p:spPr>
        </p:pic>
        <p:sp>
          <p:nvSpPr>
            <p:cNvPr id="330" name="Google Shape;330;p46"/>
            <p:cNvSpPr txBox="1"/>
            <p:nvPr/>
          </p:nvSpPr>
          <p:spPr>
            <a:xfrm>
              <a:off x="4707422" y="3011050"/>
              <a:ext cx="1252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latin typeface="Trebuchet MS"/>
                  <a:ea typeface="Trebuchet MS"/>
                  <a:cs typeface="Trebuchet MS"/>
                  <a:sym typeface="Trebuchet MS"/>
                </a:rPr>
                <a:t>Dental calculus</a:t>
              </a:r>
              <a:endParaRPr sz="2200">
                <a:latin typeface="Trebuchet MS"/>
                <a:ea typeface="Trebuchet MS"/>
                <a:cs typeface="Trebuchet MS"/>
                <a:sym typeface="Trebuchet MS"/>
              </a:endParaRPr>
            </a:p>
          </p:txBody>
        </p:sp>
        <p:sp>
          <p:nvSpPr>
            <p:cNvPr id="331" name="Google Shape;331;p46"/>
            <p:cNvSpPr txBox="1"/>
            <p:nvPr/>
          </p:nvSpPr>
          <p:spPr>
            <a:xfrm>
              <a:off x="4933772" y="4169250"/>
              <a:ext cx="799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latin typeface="Trebuchet MS"/>
                  <a:ea typeface="Trebuchet MS"/>
                  <a:cs typeface="Trebuchet MS"/>
                  <a:sym typeface="Trebuchet MS"/>
                </a:rPr>
                <a:t>Oral</a:t>
              </a:r>
              <a:endParaRPr sz="2200">
                <a:latin typeface="Trebuchet MS"/>
                <a:ea typeface="Trebuchet MS"/>
                <a:cs typeface="Trebuchet MS"/>
                <a:sym typeface="Trebuchet MS"/>
              </a:endParaRPr>
            </a:p>
          </p:txBody>
        </p:sp>
        <p:cxnSp>
          <p:nvCxnSpPr>
            <p:cNvPr id="332" name="Google Shape;332;p46"/>
            <p:cNvCxnSpPr/>
            <p:nvPr/>
          </p:nvCxnSpPr>
          <p:spPr>
            <a:xfrm>
              <a:off x="5329622" y="3809050"/>
              <a:ext cx="8100" cy="429000"/>
            </a:xfrm>
            <a:prstGeom prst="straightConnector1">
              <a:avLst/>
            </a:prstGeom>
            <a:noFill/>
            <a:ln cap="flat" cmpd="sng" w="28575">
              <a:solidFill>
                <a:schemeClr val="dk1"/>
              </a:solidFill>
              <a:prstDash val="solid"/>
              <a:round/>
              <a:headEnd len="med" w="med" type="none"/>
              <a:tailEnd len="med" w="med" type="triangle"/>
            </a:ln>
          </p:spPr>
        </p:cxnSp>
      </p:grpSp>
      <p:grpSp>
        <p:nvGrpSpPr>
          <p:cNvPr id="333" name="Google Shape;333;p46"/>
          <p:cNvGrpSpPr/>
          <p:nvPr/>
        </p:nvGrpSpPr>
        <p:grpSpPr>
          <a:xfrm>
            <a:off x="1638638" y="2140799"/>
            <a:ext cx="1711500" cy="2246851"/>
            <a:chOff x="1638638" y="2140799"/>
            <a:chExt cx="1711500" cy="2246851"/>
          </a:xfrm>
        </p:grpSpPr>
        <p:pic>
          <p:nvPicPr>
            <p:cNvPr id="334" name="Google Shape;334;p46"/>
            <p:cNvPicPr preferRelativeResize="0"/>
            <p:nvPr/>
          </p:nvPicPr>
          <p:blipFill>
            <a:blip r:embed="rId7">
              <a:alphaModFix/>
            </a:blip>
            <a:stretch>
              <a:fillRect/>
            </a:stretch>
          </p:blipFill>
          <p:spPr>
            <a:xfrm>
              <a:off x="1959324" y="2140799"/>
              <a:ext cx="1070127" cy="861900"/>
            </a:xfrm>
            <a:prstGeom prst="rect">
              <a:avLst/>
            </a:prstGeom>
            <a:noFill/>
            <a:ln>
              <a:noFill/>
            </a:ln>
          </p:spPr>
        </p:pic>
        <p:sp>
          <p:nvSpPr>
            <p:cNvPr id="335" name="Google Shape;335;p46"/>
            <p:cNvSpPr txBox="1"/>
            <p:nvPr/>
          </p:nvSpPr>
          <p:spPr>
            <a:xfrm>
              <a:off x="1638638" y="3111500"/>
              <a:ext cx="1711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Trebuchet MS"/>
                  <a:ea typeface="Trebuchet MS"/>
                  <a:cs typeface="Trebuchet MS"/>
                  <a:sym typeface="Trebuchet MS"/>
                </a:rPr>
                <a:t>Paleofeces</a:t>
              </a:r>
              <a:endParaRPr sz="2200">
                <a:latin typeface="Trebuchet MS"/>
                <a:ea typeface="Trebuchet MS"/>
                <a:cs typeface="Trebuchet MS"/>
                <a:sym typeface="Trebuchet MS"/>
              </a:endParaRPr>
            </a:p>
          </p:txBody>
        </p:sp>
        <p:sp>
          <p:nvSpPr>
            <p:cNvPr id="336" name="Google Shape;336;p46"/>
            <p:cNvSpPr txBox="1"/>
            <p:nvPr/>
          </p:nvSpPr>
          <p:spPr>
            <a:xfrm>
              <a:off x="2094488" y="3864450"/>
              <a:ext cx="799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latin typeface="Trebuchet MS"/>
                  <a:ea typeface="Trebuchet MS"/>
                  <a:cs typeface="Trebuchet MS"/>
                  <a:sym typeface="Trebuchet MS"/>
                </a:rPr>
                <a:t>Gut</a:t>
              </a:r>
              <a:endParaRPr sz="2200">
                <a:latin typeface="Trebuchet MS"/>
                <a:ea typeface="Trebuchet MS"/>
                <a:cs typeface="Trebuchet MS"/>
                <a:sym typeface="Trebuchet MS"/>
              </a:endParaRPr>
            </a:p>
          </p:txBody>
        </p:sp>
        <p:cxnSp>
          <p:nvCxnSpPr>
            <p:cNvPr id="337" name="Google Shape;337;p46"/>
            <p:cNvCxnSpPr/>
            <p:nvPr/>
          </p:nvCxnSpPr>
          <p:spPr>
            <a:xfrm>
              <a:off x="2490338" y="3544400"/>
              <a:ext cx="8100" cy="429000"/>
            </a:xfrm>
            <a:prstGeom prst="straightConnector1">
              <a:avLst/>
            </a:prstGeom>
            <a:noFill/>
            <a:ln cap="flat" cmpd="sng" w="28575">
              <a:solidFill>
                <a:schemeClr val="dk1"/>
              </a:solidFill>
              <a:prstDash val="solid"/>
              <a:round/>
              <a:headEnd len="med" w="med" type="none"/>
              <a:tailEnd len="med" w="med" type="triangle"/>
            </a:ln>
          </p:spPr>
        </p:cxnSp>
      </p:grpSp>
      <p:grpSp>
        <p:nvGrpSpPr>
          <p:cNvPr id="338" name="Google Shape;338;p46"/>
          <p:cNvGrpSpPr/>
          <p:nvPr/>
        </p:nvGrpSpPr>
        <p:grpSpPr>
          <a:xfrm>
            <a:off x="7258652" y="1689362"/>
            <a:ext cx="1648800" cy="3404338"/>
            <a:chOff x="7258652" y="1689362"/>
            <a:chExt cx="1648800" cy="3404338"/>
          </a:xfrm>
        </p:grpSpPr>
        <p:pic>
          <p:nvPicPr>
            <p:cNvPr id="339" name="Google Shape;339;p46"/>
            <p:cNvPicPr preferRelativeResize="0"/>
            <p:nvPr/>
          </p:nvPicPr>
          <p:blipFill>
            <a:blip r:embed="rId8">
              <a:alphaModFix/>
            </a:blip>
            <a:stretch>
              <a:fillRect/>
            </a:stretch>
          </p:blipFill>
          <p:spPr>
            <a:xfrm>
              <a:off x="7348564" y="1689362"/>
              <a:ext cx="1468975" cy="1468975"/>
            </a:xfrm>
            <a:prstGeom prst="rect">
              <a:avLst/>
            </a:prstGeom>
            <a:noFill/>
            <a:ln>
              <a:noFill/>
            </a:ln>
          </p:spPr>
        </p:pic>
        <p:sp>
          <p:nvSpPr>
            <p:cNvPr id="340" name="Google Shape;340;p46"/>
            <p:cNvSpPr txBox="1"/>
            <p:nvPr/>
          </p:nvSpPr>
          <p:spPr>
            <a:xfrm>
              <a:off x="7258652" y="3011050"/>
              <a:ext cx="164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latin typeface="Trebuchet MS"/>
                  <a:ea typeface="Trebuchet MS"/>
                  <a:cs typeface="Trebuchet MS"/>
                  <a:sym typeface="Trebuchet MS"/>
                </a:rPr>
                <a:t>Preserved specimens</a:t>
              </a:r>
              <a:endParaRPr sz="2200">
                <a:latin typeface="Trebuchet MS"/>
                <a:ea typeface="Trebuchet MS"/>
                <a:cs typeface="Trebuchet MS"/>
                <a:sym typeface="Trebuchet MS"/>
              </a:endParaRPr>
            </a:p>
          </p:txBody>
        </p:sp>
        <p:sp>
          <p:nvSpPr>
            <p:cNvPr id="341" name="Google Shape;341;p46"/>
            <p:cNvSpPr txBox="1"/>
            <p:nvPr/>
          </p:nvSpPr>
          <p:spPr>
            <a:xfrm>
              <a:off x="7348502" y="4231800"/>
              <a:ext cx="14691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latin typeface="Trebuchet MS"/>
                  <a:ea typeface="Trebuchet MS"/>
                  <a:cs typeface="Trebuchet MS"/>
                  <a:sym typeface="Trebuchet MS"/>
                </a:rPr>
                <a:t>Other body sites</a:t>
              </a:r>
              <a:endParaRPr sz="2200">
                <a:latin typeface="Trebuchet MS"/>
                <a:ea typeface="Trebuchet MS"/>
                <a:cs typeface="Trebuchet MS"/>
                <a:sym typeface="Trebuchet MS"/>
              </a:endParaRPr>
            </a:p>
          </p:txBody>
        </p:sp>
        <p:cxnSp>
          <p:nvCxnSpPr>
            <p:cNvPr id="342" name="Google Shape;342;p46"/>
            <p:cNvCxnSpPr/>
            <p:nvPr/>
          </p:nvCxnSpPr>
          <p:spPr>
            <a:xfrm>
              <a:off x="8079002" y="3837463"/>
              <a:ext cx="8100" cy="429000"/>
            </a:xfrm>
            <a:prstGeom prst="straightConnector1">
              <a:avLst/>
            </a:prstGeom>
            <a:noFill/>
            <a:ln cap="flat" cmpd="sng" w="28575">
              <a:solidFill>
                <a:schemeClr val="dk1"/>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7"/>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How do we study microbiomes?</a:t>
            </a:r>
            <a:endParaRPr/>
          </a:p>
        </p:txBody>
      </p:sp>
      <p:pic>
        <p:nvPicPr>
          <p:cNvPr id="349" name="Google Shape;349;p47"/>
          <p:cNvPicPr preferRelativeResize="0"/>
          <p:nvPr/>
        </p:nvPicPr>
        <p:blipFill>
          <a:blip r:embed="rId3">
            <a:alphaModFix/>
          </a:blip>
          <a:stretch>
            <a:fillRect/>
          </a:stretch>
        </p:blipFill>
        <p:spPr>
          <a:xfrm>
            <a:off x="1600200" y="1792225"/>
            <a:ext cx="2006585" cy="1401881"/>
          </a:xfrm>
          <a:prstGeom prst="rect">
            <a:avLst/>
          </a:prstGeom>
          <a:noFill/>
          <a:ln>
            <a:noFill/>
          </a:ln>
        </p:spPr>
      </p:pic>
      <p:pic>
        <p:nvPicPr>
          <p:cNvPr id="350" name="Google Shape;350;p47"/>
          <p:cNvPicPr preferRelativeResize="0"/>
          <p:nvPr/>
        </p:nvPicPr>
        <p:blipFill>
          <a:blip r:embed="rId4">
            <a:alphaModFix/>
          </a:blip>
          <a:stretch>
            <a:fillRect/>
          </a:stretch>
        </p:blipFill>
        <p:spPr>
          <a:xfrm>
            <a:off x="3721893" y="2032744"/>
            <a:ext cx="3174802" cy="920844"/>
          </a:xfrm>
          <a:prstGeom prst="rect">
            <a:avLst/>
          </a:prstGeom>
          <a:noFill/>
          <a:ln>
            <a:noFill/>
          </a:ln>
        </p:spPr>
      </p:pic>
      <p:pic>
        <p:nvPicPr>
          <p:cNvPr id="351" name="Google Shape;351;p47"/>
          <p:cNvPicPr preferRelativeResize="0"/>
          <p:nvPr/>
        </p:nvPicPr>
        <p:blipFill>
          <a:blip r:embed="rId5">
            <a:alphaModFix/>
          </a:blip>
          <a:stretch>
            <a:fillRect/>
          </a:stretch>
        </p:blipFill>
        <p:spPr>
          <a:xfrm>
            <a:off x="5355774" y="1956052"/>
            <a:ext cx="3559626" cy="3875790"/>
          </a:xfrm>
          <a:prstGeom prst="rect">
            <a:avLst/>
          </a:prstGeom>
          <a:noFill/>
          <a:ln>
            <a:noFill/>
          </a:ln>
        </p:spPr>
      </p:pic>
      <p:pic>
        <p:nvPicPr>
          <p:cNvPr id="352" name="Google Shape;352;p47"/>
          <p:cNvPicPr preferRelativeResize="0"/>
          <p:nvPr/>
        </p:nvPicPr>
        <p:blipFill>
          <a:blip r:embed="rId6">
            <a:alphaModFix/>
          </a:blip>
          <a:stretch>
            <a:fillRect/>
          </a:stretch>
        </p:blipFill>
        <p:spPr>
          <a:xfrm>
            <a:off x="1600200" y="3154208"/>
            <a:ext cx="3353470" cy="2982434"/>
          </a:xfrm>
          <a:prstGeom prst="rect">
            <a:avLst/>
          </a:prstGeom>
          <a:noFill/>
          <a:ln>
            <a:noFill/>
          </a:ln>
        </p:spPr>
      </p:pic>
      <p:pic>
        <p:nvPicPr>
          <p:cNvPr id="353" name="Google Shape;353;p47"/>
          <p:cNvPicPr preferRelativeResize="0"/>
          <p:nvPr/>
        </p:nvPicPr>
        <p:blipFill>
          <a:blip r:embed="rId7">
            <a:alphaModFix/>
          </a:blip>
          <a:stretch>
            <a:fillRect/>
          </a:stretch>
        </p:blipFill>
        <p:spPr>
          <a:xfrm>
            <a:off x="232497" y="1792223"/>
            <a:ext cx="1252575" cy="1602525"/>
          </a:xfrm>
          <a:prstGeom prst="rect">
            <a:avLst/>
          </a:prstGeom>
          <a:noFill/>
          <a:ln>
            <a:noFill/>
          </a:ln>
        </p:spPr>
      </p:pic>
      <p:cxnSp>
        <p:nvCxnSpPr>
          <p:cNvPr id="354" name="Google Shape;354;p47"/>
          <p:cNvCxnSpPr>
            <a:stCxn id="352" idx="1"/>
          </p:cNvCxnSpPr>
          <p:nvPr/>
        </p:nvCxnSpPr>
        <p:spPr>
          <a:xfrm rot="10800000">
            <a:off x="1041300" y="2235225"/>
            <a:ext cx="558900" cy="2410200"/>
          </a:xfrm>
          <a:prstGeom prst="straightConnector1">
            <a:avLst/>
          </a:prstGeom>
          <a:noFill/>
          <a:ln cap="flat" cmpd="sng" w="28575">
            <a:solidFill>
              <a:schemeClr val="dk1"/>
            </a:solidFill>
            <a:prstDash val="dash"/>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8"/>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Dental calculus and paleofeces are common ancient human microbiomes</a:t>
            </a:r>
            <a:endParaRPr/>
          </a:p>
        </p:txBody>
      </p:sp>
      <p:sp>
        <p:nvSpPr>
          <p:cNvPr id="361" name="Google Shape;361;p48"/>
          <p:cNvSpPr txBox="1"/>
          <p:nvPr>
            <p:ph idx="1" type="body"/>
          </p:nvPr>
        </p:nvSpPr>
        <p:spPr>
          <a:xfrm>
            <a:off x="628650" y="1596045"/>
            <a:ext cx="7886700" cy="43974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t/>
            </a:r>
            <a:endParaRPr/>
          </a:p>
        </p:txBody>
      </p:sp>
      <p:pic>
        <p:nvPicPr>
          <p:cNvPr id="362" name="Google Shape;362;p48"/>
          <p:cNvPicPr preferRelativeResize="0"/>
          <p:nvPr/>
        </p:nvPicPr>
        <p:blipFill>
          <a:blip r:embed="rId3">
            <a:alphaModFix/>
          </a:blip>
          <a:stretch>
            <a:fillRect/>
          </a:stretch>
        </p:blipFill>
        <p:spPr>
          <a:xfrm>
            <a:off x="1369233" y="1361225"/>
            <a:ext cx="6405532" cy="53951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9"/>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Ancient dental calculus... </a:t>
            </a:r>
            <a:endParaRPr/>
          </a:p>
        </p:txBody>
      </p:sp>
      <p:sp>
        <p:nvSpPr>
          <p:cNvPr id="369" name="Google Shape;369;p49"/>
          <p:cNvSpPr txBox="1"/>
          <p:nvPr>
            <p:ph idx="1" type="body"/>
          </p:nvPr>
        </p:nvSpPr>
        <p:spPr>
          <a:xfrm>
            <a:off x="628650" y="1596045"/>
            <a:ext cx="7886700" cy="4397400"/>
          </a:xfrm>
          <a:prstGeom prst="rect">
            <a:avLst/>
          </a:prstGeom>
        </p:spPr>
        <p:txBody>
          <a:bodyPr anchorCtr="0" anchor="t" bIns="45700" lIns="91425" spcFirstLastPara="1" rIns="91425" wrap="square" tIns="45700">
            <a:normAutofit/>
          </a:bodyPr>
          <a:lstStyle/>
          <a:p>
            <a:pPr indent="-361950" lvl="0" marL="457200" rtl="0" algn="l">
              <a:spcBef>
                <a:spcPts val="750"/>
              </a:spcBef>
              <a:spcAft>
                <a:spcPts val="0"/>
              </a:spcAft>
              <a:buSzPts val="2100"/>
              <a:buChar char="•"/>
            </a:pPr>
            <a:r>
              <a:rPr lang="en-US" sz="2400"/>
              <a:t>M</a:t>
            </a:r>
            <a:r>
              <a:rPr lang="en-US" sz="2400"/>
              <a:t>ineralized dental plaque</a:t>
            </a:r>
            <a:endParaRPr sz="2400"/>
          </a:p>
          <a:p>
            <a:pPr indent="-381000" lvl="1" marL="914400" rtl="0" algn="l">
              <a:spcBef>
                <a:spcPts val="0"/>
              </a:spcBef>
              <a:spcAft>
                <a:spcPts val="0"/>
              </a:spcAft>
              <a:buSzPts val="2400"/>
              <a:buChar char="•"/>
            </a:pPr>
            <a:r>
              <a:rPr lang="en-US" sz="2400"/>
              <a:t>associated diseases: dental cavities, periodontitis</a:t>
            </a:r>
            <a:endParaRPr sz="2400"/>
          </a:p>
          <a:p>
            <a:pPr indent="-361950" lvl="0" marL="457200" rtl="0" algn="l">
              <a:spcBef>
                <a:spcPts val="0"/>
              </a:spcBef>
              <a:spcAft>
                <a:spcPts val="0"/>
              </a:spcAft>
              <a:buSzPts val="2100"/>
              <a:buChar char="•"/>
            </a:pPr>
            <a:r>
              <a:rPr lang="en-US" sz="2400"/>
              <a:t>Ubiquitous in archaeological record</a:t>
            </a:r>
            <a:endParaRPr sz="2400"/>
          </a:p>
          <a:p>
            <a:pPr indent="-361950" lvl="0" marL="457200" rtl="0" algn="l">
              <a:spcBef>
                <a:spcPts val="0"/>
              </a:spcBef>
              <a:spcAft>
                <a:spcPts val="0"/>
              </a:spcAft>
              <a:buSzPts val="2100"/>
              <a:buChar char="•"/>
            </a:pPr>
            <a:r>
              <a:rPr lang="en-US" sz="2400"/>
              <a:t>Highly stable human microbiome </a:t>
            </a:r>
            <a:endParaRPr sz="2400"/>
          </a:p>
          <a:p>
            <a:pPr indent="-361950" lvl="1" marL="914400" rtl="0" algn="l">
              <a:spcBef>
                <a:spcPts val="0"/>
              </a:spcBef>
              <a:spcAft>
                <a:spcPts val="0"/>
              </a:spcAft>
              <a:buSzPts val="2100"/>
              <a:buChar char="•"/>
            </a:pPr>
            <a:r>
              <a:rPr lang="en-US" sz="2400"/>
              <a:t>across time </a:t>
            </a:r>
            <a:endParaRPr sz="2400"/>
          </a:p>
          <a:p>
            <a:pPr indent="-361950" lvl="1" marL="914400" rtl="0" algn="l">
              <a:spcBef>
                <a:spcPts val="0"/>
              </a:spcBef>
              <a:spcAft>
                <a:spcPts val="0"/>
              </a:spcAft>
              <a:buSzPts val="2100"/>
              <a:buChar char="•"/>
            </a:pPr>
            <a:r>
              <a:rPr lang="en-US" sz="2400"/>
              <a:t>across geography</a:t>
            </a:r>
            <a:endParaRPr sz="2400"/>
          </a:p>
        </p:txBody>
      </p:sp>
      <p:pic>
        <p:nvPicPr>
          <p:cNvPr id="370" name="Google Shape;370;p49"/>
          <p:cNvPicPr preferRelativeResize="0"/>
          <p:nvPr/>
        </p:nvPicPr>
        <p:blipFill>
          <a:blip r:embed="rId3">
            <a:alphaModFix/>
          </a:blip>
          <a:stretch>
            <a:fillRect/>
          </a:stretch>
        </p:blipFill>
        <p:spPr>
          <a:xfrm>
            <a:off x="5780150" y="3570075"/>
            <a:ext cx="2959100" cy="2109025"/>
          </a:xfrm>
          <a:prstGeom prst="rect">
            <a:avLst/>
          </a:prstGeom>
          <a:noFill/>
          <a:ln>
            <a:noFill/>
          </a:ln>
        </p:spPr>
      </p:pic>
      <p:sp>
        <p:nvSpPr>
          <p:cNvPr id="371" name="Google Shape;371;p49"/>
          <p:cNvSpPr txBox="1"/>
          <p:nvPr/>
        </p:nvSpPr>
        <p:spPr>
          <a:xfrm>
            <a:off x="5743038" y="5659350"/>
            <a:ext cx="3033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latin typeface="Trebuchet MS"/>
                <a:ea typeface="Trebuchet MS"/>
                <a:cs typeface="Trebuchet MS"/>
                <a:sym typeface="Trebuchet MS"/>
              </a:rPr>
              <a:t>Historic dental calculus (~200 years old)</a:t>
            </a:r>
            <a:endParaRPr sz="2000">
              <a:latin typeface="Trebuchet MS"/>
              <a:ea typeface="Trebuchet MS"/>
              <a:cs typeface="Trebuchet MS"/>
              <a:sym typeface="Trebuchet MS"/>
            </a:endParaRPr>
          </a:p>
        </p:txBody>
      </p:sp>
      <p:cxnSp>
        <p:nvCxnSpPr>
          <p:cNvPr id="372" name="Google Shape;372;p49"/>
          <p:cNvCxnSpPr/>
          <p:nvPr/>
        </p:nvCxnSpPr>
        <p:spPr>
          <a:xfrm flipH="1">
            <a:off x="7970625" y="4423675"/>
            <a:ext cx="575700" cy="52200"/>
          </a:xfrm>
          <a:prstGeom prst="straightConnector1">
            <a:avLst/>
          </a:prstGeom>
          <a:noFill/>
          <a:ln cap="flat" cmpd="sng" w="28575">
            <a:solidFill>
              <a:srgbClr val="FF0000"/>
            </a:solidFill>
            <a:prstDash val="solid"/>
            <a:round/>
            <a:headEnd len="med" w="med" type="none"/>
            <a:tailEnd len="med" w="med" type="triangle"/>
          </a:ln>
        </p:spPr>
      </p:cxnSp>
      <p:cxnSp>
        <p:nvCxnSpPr>
          <p:cNvPr id="373" name="Google Shape;373;p49"/>
          <p:cNvCxnSpPr/>
          <p:nvPr/>
        </p:nvCxnSpPr>
        <p:spPr>
          <a:xfrm flipH="1">
            <a:off x="7154525" y="4780675"/>
            <a:ext cx="575700" cy="52200"/>
          </a:xfrm>
          <a:prstGeom prst="straightConnector1">
            <a:avLst/>
          </a:prstGeom>
          <a:noFill/>
          <a:ln cap="flat" cmpd="sng" w="28575">
            <a:solidFill>
              <a:srgbClr val="FF0000"/>
            </a:solidFill>
            <a:prstDash val="solid"/>
            <a:round/>
            <a:headEnd len="med" w="med" type="none"/>
            <a:tailEnd len="med" w="med" type="triangle"/>
          </a:ln>
        </p:spPr>
      </p:cxnSp>
      <p:cxnSp>
        <p:nvCxnSpPr>
          <p:cNvPr id="374" name="Google Shape;374;p49"/>
          <p:cNvCxnSpPr/>
          <p:nvPr/>
        </p:nvCxnSpPr>
        <p:spPr>
          <a:xfrm rot="10800000">
            <a:off x="6631175" y="4832875"/>
            <a:ext cx="370800" cy="402300"/>
          </a:xfrm>
          <a:prstGeom prst="straightConnector1">
            <a:avLst/>
          </a:prstGeom>
          <a:noFill/>
          <a:ln cap="flat" cmpd="sng" w="28575">
            <a:solidFill>
              <a:srgbClr val="FF0000"/>
            </a:solidFill>
            <a:prstDash val="solid"/>
            <a:round/>
            <a:headEnd len="med" w="med" type="none"/>
            <a:tailEnd len="med" w="med" type="triangle"/>
          </a:ln>
        </p:spPr>
      </p:cxnSp>
      <p:cxnSp>
        <p:nvCxnSpPr>
          <p:cNvPr id="375" name="Google Shape;375;p49"/>
          <p:cNvCxnSpPr/>
          <p:nvPr/>
        </p:nvCxnSpPr>
        <p:spPr>
          <a:xfrm rot="10800000">
            <a:off x="6142250" y="4902075"/>
            <a:ext cx="370800" cy="402300"/>
          </a:xfrm>
          <a:prstGeom prst="straightConnector1">
            <a:avLst/>
          </a:prstGeom>
          <a:noFill/>
          <a:ln cap="flat" cmpd="sng" w="28575">
            <a:solidFill>
              <a:srgbClr val="FF0000"/>
            </a:solidFill>
            <a:prstDash val="solid"/>
            <a:round/>
            <a:headEnd len="med" w="med" type="none"/>
            <a:tailEnd len="med" w="med" type="triangle"/>
          </a:ln>
        </p:spPr>
      </p:cxnSp>
      <p:cxnSp>
        <p:nvCxnSpPr>
          <p:cNvPr id="376" name="Google Shape;376;p49"/>
          <p:cNvCxnSpPr/>
          <p:nvPr/>
        </p:nvCxnSpPr>
        <p:spPr>
          <a:xfrm rot="10800000">
            <a:off x="6412775" y="4902075"/>
            <a:ext cx="370800" cy="4023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0"/>
          <p:cNvSpPr txBox="1"/>
          <p:nvPr>
            <p:ph type="title"/>
          </p:nvPr>
        </p:nvSpPr>
        <p:spPr>
          <a:xfrm>
            <a:off x="628650" y="365127"/>
            <a:ext cx="7886700" cy="1097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Ancient dental calculus looks like modern dental plaque</a:t>
            </a:r>
            <a:endParaRPr/>
          </a:p>
          <a:p>
            <a:pPr indent="0" lvl="0" marL="0" rtl="0" algn="ctr">
              <a:spcBef>
                <a:spcPts val="0"/>
              </a:spcBef>
              <a:spcAft>
                <a:spcPts val="0"/>
              </a:spcAft>
              <a:buNone/>
            </a:pPr>
            <a:r>
              <a:t/>
            </a:r>
            <a:endParaRPr/>
          </a:p>
        </p:txBody>
      </p:sp>
      <p:sp>
        <p:nvSpPr>
          <p:cNvPr id="383" name="Google Shape;383;p50"/>
          <p:cNvSpPr txBox="1"/>
          <p:nvPr>
            <p:ph idx="1" type="body"/>
          </p:nvPr>
        </p:nvSpPr>
        <p:spPr>
          <a:xfrm>
            <a:off x="628650" y="1596045"/>
            <a:ext cx="7886700" cy="43974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t/>
            </a:r>
            <a:endParaRPr/>
          </a:p>
        </p:txBody>
      </p:sp>
      <p:pic>
        <p:nvPicPr>
          <p:cNvPr id="384" name="Google Shape;384;p50"/>
          <p:cNvPicPr preferRelativeResize="0"/>
          <p:nvPr/>
        </p:nvPicPr>
        <p:blipFill>
          <a:blip r:embed="rId3">
            <a:alphaModFix/>
          </a:blip>
          <a:stretch>
            <a:fillRect/>
          </a:stretch>
        </p:blipFill>
        <p:spPr>
          <a:xfrm>
            <a:off x="-63500" y="1131577"/>
            <a:ext cx="6127539" cy="4397399"/>
          </a:xfrm>
          <a:prstGeom prst="rect">
            <a:avLst/>
          </a:prstGeom>
          <a:noFill/>
          <a:ln cap="flat" cmpd="sng" w="9525">
            <a:solidFill>
              <a:schemeClr val="dk2"/>
            </a:solidFill>
            <a:prstDash val="solid"/>
            <a:round/>
            <a:headEnd len="sm" w="sm" type="none"/>
            <a:tailEnd len="sm" w="sm" type="none"/>
          </a:ln>
        </p:spPr>
      </p:pic>
      <p:pic>
        <p:nvPicPr>
          <p:cNvPr id="385" name="Google Shape;385;p50"/>
          <p:cNvPicPr preferRelativeResize="0"/>
          <p:nvPr/>
        </p:nvPicPr>
        <p:blipFill>
          <a:blip r:embed="rId4">
            <a:alphaModFix/>
          </a:blip>
          <a:stretch>
            <a:fillRect/>
          </a:stretch>
        </p:blipFill>
        <p:spPr>
          <a:xfrm>
            <a:off x="4373600" y="2578100"/>
            <a:ext cx="4770399" cy="4279900"/>
          </a:xfrm>
          <a:prstGeom prst="rect">
            <a:avLst/>
          </a:prstGeom>
          <a:noFill/>
          <a:ln cap="flat" cmpd="sng" w="9525">
            <a:solidFill>
              <a:schemeClr val="dk2"/>
            </a:solidFill>
            <a:prstDash val="solid"/>
            <a:round/>
            <a:headEnd len="sm" w="sm" type="none"/>
            <a:tailEnd len="sm" w="sm" type="none"/>
          </a:ln>
        </p:spPr>
      </p:pic>
      <p:pic>
        <p:nvPicPr>
          <p:cNvPr id="386" name="Google Shape;386;p50"/>
          <p:cNvPicPr preferRelativeResize="0"/>
          <p:nvPr/>
        </p:nvPicPr>
        <p:blipFill>
          <a:blip r:embed="rId5">
            <a:alphaModFix/>
          </a:blip>
          <a:stretch>
            <a:fillRect/>
          </a:stretch>
        </p:blipFill>
        <p:spPr>
          <a:xfrm>
            <a:off x="1797100" y="1688050"/>
            <a:ext cx="4572000" cy="457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1"/>
          <p:cNvSpPr txBox="1"/>
          <p:nvPr>
            <p:ph type="title"/>
          </p:nvPr>
        </p:nvSpPr>
        <p:spPr>
          <a:xfrm>
            <a:off x="628650" y="365127"/>
            <a:ext cx="7886700" cy="1097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Ancient dental calculus resembles modern dental plaque</a:t>
            </a:r>
            <a:endParaRPr/>
          </a:p>
          <a:p>
            <a:pPr indent="0" lvl="0" marL="0" rtl="0" algn="l">
              <a:spcBef>
                <a:spcPts val="0"/>
              </a:spcBef>
              <a:spcAft>
                <a:spcPts val="0"/>
              </a:spcAft>
              <a:buNone/>
            </a:pPr>
            <a:r>
              <a:t/>
            </a:r>
            <a:endParaRPr/>
          </a:p>
        </p:txBody>
      </p:sp>
      <p:sp>
        <p:nvSpPr>
          <p:cNvPr id="393" name="Google Shape;393;p51"/>
          <p:cNvSpPr txBox="1"/>
          <p:nvPr>
            <p:ph idx="1" type="body"/>
          </p:nvPr>
        </p:nvSpPr>
        <p:spPr>
          <a:xfrm>
            <a:off x="628650" y="1596045"/>
            <a:ext cx="7886700" cy="43974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t/>
            </a:r>
            <a:endParaRPr/>
          </a:p>
        </p:txBody>
      </p:sp>
      <p:pic>
        <p:nvPicPr>
          <p:cNvPr id="394" name="Google Shape;394;p51"/>
          <p:cNvPicPr preferRelativeResize="0"/>
          <p:nvPr/>
        </p:nvPicPr>
        <p:blipFill>
          <a:blip r:embed="rId3">
            <a:alphaModFix/>
          </a:blip>
          <a:stretch>
            <a:fillRect/>
          </a:stretch>
        </p:blipFill>
        <p:spPr>
          <a:xfrm>
            <a:off x="224550" y="797025"/>
            <a:ext cx="2124950" cy="5890675"/>
          </a:xfrm>
          <a:prstGeom prst="rect">
            <a:avLst/>
          </a:prstGeom>
          <a:noFill/>
          <a:ln cap="flat" cmpd="sng" w="9525">
            <a:solidFill>
              <a:schemeClr val="dk2"/>
            </a:solidFill>
            <a:prstDash val="solid"/>
            <a:round/>
            <a:headEnd len="sm" w="sm" type="none"/>
            <a:tailEnd len="sm" w="sm" type="none"/>
          </a:ln>
        </p:spPr>
      </p:pic>
      <p:grpSp>
        <p:nvGrpSpPr>
          <p:cNvPr id="395" name="Google Shape;395;p51"/>
          <p:cNvGrpSpPr/>
          <p:nvPr/>
        </p:nvGrpSpPr>
        <p:grpSpPr>
          <a:xfrm>
            <a:off x="2867913" y="1226700"/>
            <a:ext cx="6062472" cy="1866090"/>
            <a:chOff x="2867913" y="769500"/>
            <a:chExt cx="6062472" cy="1866090"/>
          </a:xfrm>
        </p:grpSpPr>
        <p:pic>
          <p:nvPicPr>
            <p:cNvPr id="396" name="Google Shape;396;p51"/>
            <p:cNvPicPr preferRelativeResize="0"/>
            <p:nvPr/>
          </p:nvPicPr>
          <p:blipFill>
            <a:blip r:embed="rId4">
              <a:alphaModFix/>
            </a:blip>
            <a:stretch>
              <a:fillRect/>
            </a:stretch>
          </p:blipFill>
          <p:spPr>
            <a:xfrm>
              <a:off x="2867913" y="775614"/>
              <a:ext cx="3052778" cy="1853893"/>
            </a:xfrm>
            <a:prstGeom prst="rect">
              <a:avLst/>
            </a:prstGeom>
            <a:noFill/>
            <a:ln cap="flat" cmpd="sng" w="9525">
              <a:solidFill>
                <a:schemeClr val="dk2"/>
              </a:solidFill>
              <a:prstDash val="solid"/>
              <a:round/>
              <a:headEnd len="sm" w="sm" type="none"/>
              <a:tailEnd len="sm" w="sm" type="none"/>
            </a:ln>
          </p:spPr>
        </p:pic>
        <p:pic>
          <p:nvPicPr>
            <p:cNvPr id="397" name="Google Shape;397;p51"/>
            <p:cNvPicPr preferRelativeResize="0"/>
            <p:nvPr/>
          </p:nvPicPr>
          <p:blipFill>
            <a:blip r:embed="rId5">
              <a:alphaModFix/>
            </a:blip>
            <a:stretch>
              <a:fillRect/>
            </a:stretch>
          </p:blipFill>
          <p:spPr>
            <a:xfrm>
              <a:off x="6062251" y="769500"/>
              <a:ext cx="2868134" cy="1866090"/>
            </a:xfrm>
            <a:prstGeom prst="rect">
              <a:avLst/>
            </a:prstGeom>
            <a:noFill/>
            <a:ln cap="flat" cmpd="sng" w="9525">
              <a:solidFill>
                <a:schemeClr val="dk2"/>
              </a:solidFill>
              <a:prstDash val="solid"/>
              <a:round/>
              <a:headEnd len="sm" w="sm" type="none"/>
              <a:tailEnd len="sm" w="sm" type="none"/>
            </a:ln>
          </p:spPr>
        </p:pic>
      </p:grpSp>
      <p:pic>
        <p:nvPicPr>
          <p:cNvPr id="398" name="Google Shape;398;p51"/>
          <p:cNvPicPr preferRelativeResize="0"/>
          <p:nvPr/>
        </p:nvPicPr>
        <p:blipFill>
          <a:blip r:embed="rId6">
            <a:alphaModFix/>
          </a:blip>
          <a:stretch>
            <a:fillRect/>
          </a:stretch>
        </p:blipFill>
        <p:spPr>
          <a:xfrm>
            <a:off x="2440675" y="3245199"/>
            <a:ext cx="6489700" cy="3225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519900" y="1523700"/>
            <a:ext cx="8104200" cy="3409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8817F"/>
              </a:buClr>
              <a:buSzPts val="3300"/>
              <a:buFont typeface="Trebuchet MS"/>
              <a:buNone/>
            </a:pPr>
            <a:r>
              <a:rPr lang="en-US"/>
              <a:t>Is anyone working with ancient microbes?</a:t>
            </a:r>
            <a:endParaRPr/>
          </a:p>
          <a:p>
            <a:pPr indent="0" lvl="0" marL="0" rtl="0" algn="ctr">
              <a:lnSpc>
                <a:spcPct val="90000"/>
              </a:lnSpc>
              <a:spcBef>
                <a:spcPts val="0"/>
              </a:spcBef>
              <a:spcAft>
                <a:spcPts val="0"/>
              </a:spcAft>
              <a:buClr>
                <a:srgbClr val="08817F"/>
              </a:buClr>
              <a:buSzPts val="3300"/>
              <a:buFont typeface="Trebuchet MS"/>
              <a:buNone/>
            </a:pPr>
            <a:r>
              <a:rPr lang="en-US"/>
              <a:t>Planning a project with ancient microbes?</a:t>
            </a:r>
            <a:endParaRPr/>
          </a:p>
          <a:p>
            <a:pPr indent="0" lvl="0" marL="0" rtl="0" algn="ctr">
              <a:lnSpc>
                <a:spcPct val="90000"/>
              </a:lnSpc>
              <a:spcBef>
                <a:spcPts val="0"/>
              </a:spcBef>
              <a:spcAft>
                <a:spcPts val="0"/>
              </a:spcAft>
              <a:buClr>
                <a:srgbClr val="08817F"/>
              </a:buClr>
              <a:buSzPts val="3300"/>
              <a:buFont typeface="Trebuchet MS"/>
              <a:buNone/>
            </a:pPr>
            <a:r>
              <a:rPr lang="en-US"/>
              <a:t>Think ancient microbes are cool?</a:t>
            </a:r>
            <a:endParaRPr/>
          </a:p>
          <a:p>
            <a:pPr indent="0" lvl="0" marL="0" rtl="0" algn="ctr">
              <a:lnSpc>
                <a:spcPct val="90000"/>
              </a:lnSpc>
              <a:spcBef>
                <a:spcPts val="0"/>
              </a:spcBef>
              <a:spcAft>
                <a:spcPts val="0"/>
              </a:spcAft>
              <a:buClr>
                <a:srgbClr val="08817F"/>
              </a:buClr>
              <a:buSzPts val="3300"/>
              <a:buFont typeface="Trebuchet MS"/>
              <a:buNone/>
            </a:pPr>
            <a:r>
              <a:t/>
            </a:r>
            <a:endParaRPr/>
          </a:p>
          <a:p>
            <a:pPr indent="0" lvl="0" marL="0" rtl="0" algn="ctr">
              <a:lnSpc>
                <a:spcPct val="90000"/>
              </a:lnSpc>
              <a:spcBef>
                <a:spcPts val="0"/>
              </a:spcBef>
              <a:spcAft>
                <a:spcPts val="0"/>
              </a:spcAft>
              <a:buClr>
                <a:srgbClr val="08817F"/>
              </a:buClr>
              <a:buSzPts val="3300"/>
              <a:buFont typeface="Trebuchet MS"/>
              <a:buNone/>
            </a:pPr>
            <a:r>
              <a:rPr lang="en-US"/>
              <a:t>Write in the chat!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2"/>
          <p:cNvSpPr txBox="1"/>
          <p:nvPr>
            <p:ph type="title"/>
          </p:nvPr>
        </p:nvSpPr>
        <p:spPr>
          <a:xfrm>
            <a:off x="628650" y="365125"/>
            <a:ext cx="4884300" cy="1298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Calculus microbiomes are conserved through time</a:t>
            </a:r>
            <a:endParaRPr/>
          </a:p>
          <a:p>
            <a:pPr indent="0" lvl="0" marL="0" rtl="0" algn="l">
              <a:spcBef>
                <a:spcPts val="0"/>
              </a:spcBef>
              <a:spcAft>
                <a:spcPts val="0"/>
              </a:spcAft>
              <a:buNone/>
            </a:pPr>
            <a:r>
              <a:t/>
            </a:r>
            <a:endParaRPr/>
          </a:p>
        </p:txBody>
      </p:sp>
      <p:sp>
        <p:nvSpPr>
          <p:cNvPr id="405" name="Google Shape;405;p52"/>
          <p:cNvSpPr txBox="1"/>
          <p:nvPr>
            <p:ph idx="1" type="body"/>
          </p:nvPr>
        </p:nvSpPr>
        <p:spPr>
          <a:xfrm>
            <a:off x="628650" y="1596045"/>
            <a:ext cx="7886700" cy="43974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t/>
            </a:r>
            <a:endParaRPr/>
          </a:p>
        </p:txBody>
      </p:sp>
      <p:pic>
        <p:nvPicPr>
          <p:cNvPr id="406" name="Google Shape;406;p52"/>
          <p:cNvPicPr preferRelativeResize="0"/>
          <p:nvPr/>
        </p:nvPicPr>
        <p:blipFill>
          <a:blip r:embed="rId3">
            <a:alphaModFix/>
          </a:blip>
          <a:stretch>
            <a:fillRect/>
          </a:stretch>
        </p:blipFill>
        <p:spPr>
          <a:xfrm>
            <a:off x="309150" y="1596049"/>
            <a:ext cx="5102049" cy="4049125"/>
          </a:xfrm>
          <a:prstGeom prst="rect">
            <a:avLst/>
          </a:prstGeom>
          <a:noFill/>
          <a:ln>
            <a:noFill/>
          </a:ln>
        </p:spPr>
      </p:pic>
      <p:pic>
        <p:nvPicPr>
          <p:cNvPr id="407" name="Google Shape;407;p52"/>
          <p:cNvPicPr preferRelativeResize="0"/>
          <p:nvPr/>
        </p:nvPicPr>
        <p:blipFill>
          <a:blip r:embed="rId4">
            <a:alphaModFix/>
          </a:blip>
          <a:stretch>
            <a:fillRect/>
          </a:stretch>
        </p:blipFill>
        <p:spPr>
          <a:xfrm>
            <a:off x="5512804" y="0"/>
            <a:ext cx="3256592" cy="6858000"/>
          </a:xfrm>
          <a:prstGeom prst="rect">
            <a:avLst/>
          </a:prstGeom>
          <a:noFill/>
          <a:ln>
            <a:noFill/>
          </a:ln>
        </p:spPr>
      </p:pic>
      <p:sp>
        <p:nvSpPr>
          <p:cNvPr id="408" name="Google Shape;408;p52"/>
          <p:cNvSpPr txBox="1"/>
          <p:nvPr/>
        </p:nvSpPr>
        <p:spPr>
          <a:xfrm>
            <a:off x="1510900" y="5645175"/>
            <a:ext cx="390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rebuchet MS"/>
                <a:ea typeface="Trebuchet MS"/>
                <a:cs typeface="Trebuchet MS"/>
                <a:sym typeface="Trebuchet MS"/>
              </a:rPr>
              <a:t>Modified from Fellows Yates, </a:t>
            </a:r>
            <a:r>
              <a:rPr i="1" lang="en-US">
                <a:latin typeface="Trebuchet MS"/>
                <a:ea typeface="Trebuchet MS"/>
                <a:cs typeface="Trebuchet MS"/>
                <a:sym typeface="Trebuchet MS"/>
              </a:rPr>
              <a:t>et al.</a:t>
            </a:r>
            <a:r>
              <a:rPr lang="en-US">
                <a:latin typeface="Trebuchet MS"/>
                <a:ea typeface="Trebuchet MS"/>
                <a:cs typeface="Trebuchet MS"/>
                <a:sym typeface="Trebuchet MS"/>
              </a:rPr>
              <a:t> 2021 </a:t>
            </a:r>
            <a:r>
              <a:rPr i="1" lang="en-US">
                <a:latin typeface="Trebuchet MS"/>
                <a:ea typeface="Trebuchet MS"/>
                <a:cs typeface="Trebuchet MS"/>
                <a:sym typeface="Trebuchet MS"/>
              </a:rPr>
              <a:t>PNAS</a:t>
            </a:r>
            <a:endParaRPr i="1">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53"/>
          <p:cNvPicPr preferRelativeResize="0"/>
          <p:nvPr/>
        </p:nvPicPr>
        <p:blipFill rotWithShape="1">
          <a:blip r:embed="rId3">
            <a:alphaModFix/>
          </a:blip>
          <a:srcRect b="22166" l="0" r="0" t="0"/>
          <a:stretch/>
        </p:blipFill>
        <p:spPr>
          <a:xfrm>
            <a:off x="457200" y="1299873"/>
            <a:ext cx="8229599" cy="3653124"/>
          </a:xfrm>
          <a:prstGeom prst="rect">
            <a:avLst/>
          </a:prstGeom>
          <a:noFill/>
          <a:ln>
            <a:noFill/>
          </a:ln>
        </p:spPr>
      </p:pic>
      <p:pic>
        <p:nvPicPr>
          <p:cNvPr id="415" name="Google Shape;415;p53"/>
          <p:cNvPicPr preferRelativeResize="0"/>
          <p:nvPr/>
        </p:nvPicPr>
        <p:blipFill rotWithShape="1">
          <a:blip r:embed="rId3">
            <a:alphaModFix/>
          </a:blip>
          <a:srcRect b="0" l="0" r="0" t="95670"/>
          <a:stretch/>
        </p:blipFill>
        <p:spPr>
          <a:xfrm>
            <a:off x="457200" y="4953000"/>
            <a:ext cx="8229599" cy="203199"/>
          </a:xfrm>
          <a:prstGeom prst="rect">
            <a:avLst/>
          </a:prstGeom>
          <a:noFill/>
          <a:ln>
            <a:noFill/>
          </a:ln>
        </p:spPr>
      </p:pic>
      <p:sp>
        <p:nvSpPr>
          <p:cNvPr id="416" name="Google Shape;416;p53"/>
          <p:cNvSpPr txBox="1"/>
          <p:nvPr/>
        </p:nvSpPr>
        <p:spPr>
          <a:xfrm>
            <a:off x="4800600" y="5156200"/>
            <a:ext cx="388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rebuchet MS"/>
                <a:ea typeface="Trebuchet MS"/>
                <a:cs typeface="Trebuchet MS"/>
                <a:sym typeface="Trebuchet MS"/>
              </a:rPr>
              <a:t>Modified from Fellows Yates, </a:t>
            </a:r>
            <a:r>
              <a:rPr i="1" lang="en-US">
                <a:latin typeface="Trebuchet MS"/>
                <a:ea typeface="Trebuchet MS"/>
                <a:cs typeface="Trebuchet MS"/>
                <a:sym typeface="Trebuchet MS"/>
              </a:rPr>
              <a:t>et al</a:t>
            </a:r>
            <a:r>
              <a:rPr lang="en-US">
                <a:latin typeface="Trebuchet MS"/>
                <a:ea typeface="Trebuchet MS"/>
                <a:cs typeface="Trebuchet MS"/>
                <a:sym typeface="Trebuchet MS"/>
              </a:rPr>
              <a:t>. 2021 </a:t>
            </a:r>
            <a:r>
              <a:rPr i="1" lang="en-US">
                <a:latin typeface="Trebuchet MS"/>
                <a:ea typeface="Trebuchet MS"/>
                <a:cs typeface="Trebuchet MS"/>
                <a:sym typeface="Trebuchet MS"/>
              </a:rPr>
              <a:t>PNAS</a:t>
            </a:r>
            <a:endParaRPr i="1">
              <a:latin typeface="Trebuchet MS"/>
              <a:ea typeface="Trebuchet MS"/>
              <a:cs typeface="Trebuchet MS"/>
              <a:sym typeface="Trebuchet MS"/>
            </a:endParaRPr>
          </a:p>
        </p:txBody>
      </p:sp>
      <p:sp>
        <p:nvSpPr>
          <p:cNvPr id="417" name="Google Shape;417;p53"/>
          <p:cNvSpPr txBox="1"/>
          <p:nvPr>
            <p:ph type="title"/>
          </p:nvPr>
        </p:nvSpPr>
        <p:spPr>
          <a:xfrm>
            <a:off x="628650" y="365127"/>
            <a:ext cx="7886700" cy="1097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Microbial species evolution traces host evolution</a:t>
            </a:r>
            <a:endParaRPr/>
          </a:p>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4"/>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Biofilms are metabolically active</a:t>
            </a:r>
            <a:endParaRPr/>
          </a:p>
        </p:txBody>
      </p:sp>
      <p:pic>
        <p:nvPicPr>
          <p:cNvPr id="424" name="Google Shape;424;p54"/>
          <p:cNvPicPr preferRelativeResize="0"/>
          <p:nvPr/>
        </p:nvPicPr>
        <p:blipFill>
          <a:blip r:embed="rId3">
            <a:alphaModFix/>
          </a:blip>
          <a:stretch>
            <a:fillRect/>
          </a:stretch>
        </p:blipFill>
        <p:spPr>
          <a:xfrm>
            <a:off x="2114550" y="1920023"/>
            <a:ext cx="6400801" cy="3680460"/>
          </a:xfrm>
          <a:prstGeom prst="rect">
            <a:avLst/>
          </a:prstGeom>
          <a:noFill/>
          <a:ln>
            <a:noFill/>
          </a:ln>
        </p:spPr>
      </p:pic>
      <p:pic>
        <p:nvPicPr>
          <p:cNvPr id="425" name="Google Shape;425;p54"/>
          <p:cNvPicPr preferRelativeResize="0"/>
          <p:nvPr/>
        </p:nvPicPr>
        <p:blipFill rotWithShape="1">
          <a:blip r:embed="rId4">
            <a:alphaModFix/>
          </a:blip>
          <a:srcRect b="0" l="0" r="44711" t="0"/>
          <a:stretch/>
        </p:blipFill>
        <p:spPr>
          <a:xfrm>
            <a:off x="756896" y="3834750"/>
            <a:ext cx="1097281" cy="1603718"/>
          </a:xfrm>
          <a:prstGeom prst="rect">
            <a:avLst/>
          </a:prstGeom>
          <a:noFill/>
          <a:ln>
            <a:noFill/>
          </a:ln>
        </p:spPr>
      </p:pic>
      <p:sp>
        <p:nvSpPr>
          <p:cNvPr id="426" name="Google Shape;426;p54"/>
          <p:cNvSpPr/>
          <p:nvPr/>
        </p:nvSpPr>
        <p:spPr>
          <a:xfrm>
            <a:off x="1462100" y="4233775"/>
            <a:ext cx="133500" cy="28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 name="Google Shape;427;p54"/>
          <p:cNvCxnSpPr/>
          <p:nvPr/>
        </p:nvCxnSpPr>
        <p:spPr>
          <a:xfrm>
            <a:off x="1595450" y="4524375"/>
            <a:ext cx="538200" cy="914400"/>
          </a:xfrm>
          <a:prstGeom prst="straightConnector1">
            <a:avLst/>
          </a:prstGeom>
          <a:noFill/>
          <a:ln cap="flat" cmpd="sng" w="9525">
            <a:solidFill>
              <a:schemeClr val="dk1"/>
            </a:solidFill>
            <a:prstDash val="solid"/>
            <a:round/>
            <a:headEnd len="med" w="med" type="none"/>
            <a:tailEnd len="med" w="med" type="none"/>
          </a:ln>
        </p:spPr>
      </p:cxnSp>
      <p:cxnSp>
        <p:nvCxnSpPr>
          <p:cNvPr id="428" name="Google Shape;428;p54"/>
          <p:cNvCxnSpPr/>
          <p:nvPr/>
        </p:nvCxnSpPr>
        <p:spPr>
          <a:xfrm flipH="1" rot="10800000">
            <a:off x="1600200" y="2486075"/>
            <a:ext cx="538200" cy="1747800"/>
          </a:xfrm>
          <a:prstGeom prst="straightConnector1">
            <a:avLst/>
          </a:prstGeom>
          <a:noFill/>
          <a:ln cap="flat" cmpd="sng" w="9525">
            <a:solidFill>
              <a:schemeClr val="dk1"/>
            </a:solidFill>
            <a:prstDash val="solid"/>
            <a:round/>
            <a:headEnd len="med" w="med" type="none"/>
            <a:tailEnd len="med" w="med" type="none"/>
          </a:ln>
        </p:spPr>
      </p:cxnSp>
      <p:sp>
        <p:nvSpPr>
          <p:cNvPr id="429" name="Google Shape;429;p54"/>
          <p:cNvSpPr txBox="1"/>
          <p:nvPr/>
        </p:nvSpPr>
        <p:spPr>
          <a:xfrm>
            <a:off x="6255975" y="1204100"/>
            <a:ext cx="1020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Trebuchet MS"/>
                <a:ea typeface="Trebuchet MS"/>
                <a:cs typeface="Trebuchet MS"/>
                <a:sym typeface="Trebuchet MS"/>
              </a:rPr>
              <a:t>Saliva</a:t>
            </a:r>
            <a:endParaRPr sz="2400">
              <a:latin typeface="Trebuchet MS"/>
              <a:ea typeface="Trebuchet MS"/>
              <a:cs typeface="Trebuchet MS"/>
              <a:sym typeface="Trebuchet MS"/>
            </a:endParaRPr>
          </a:p>
        </p:txBody>
      </p:sp>
      <p:sp>
        <p:nvSpPr>
          <p:cNvPr id="430" name="Google Shape;430;p54"/>
          <p:cNvSpPr txBox="1"/>
          <p:nvPr/>
        </p:nvSpPr>
        <p:spPr>
          <a:xfrm>
            <a:off x="7494650" y="5623100"/>
            <a:ext cx="133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Trebuchet MS"/>
                <a:ea typeface="Trebuchet MS"/>
                <a:cs typeface="Trebuchet MS"/>
                <a:sym typeface="Trebuchet MS"/>
              </a:rPr>
              <a:t>Gingiva</a:t>
            </a:r>
            <a:endParaRPr sz="2400">
              <a:latin typeface="Trebuchet MS"/>
              <a:ea typeface="Trebuchet MS"/>
              <a:cs typeface="Trebuchet MS"/>
              <a:sym typeface="Trebuchet MS"/>
            </a:endParaRPr>
          </a:p>
        </p:txBody>
      </p:sp>
      <p:sp>
        <p:nvSpPr>
          <p:cNvPr id="431" name="Google Shape;431;p54"/>
          <p:cNvSpPr txBox="1"/>
          <p:nvPr/>
        </p:nvSpPr>
        <p:spPr>
          <a:xfrm>
            <a:off x="5384625" y="5605375"/>
            <a:ext cx="131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Trebuchet MS"/>
                <a:ea typeface="Trebuchet MS"/>
                <a:cs typeface="Trebuchet MS"/>
                <a:sym typeface="Trebuchet MS"/>
              </a:rPr>
              <a:t>Plaque</a:t>
            </a:r>
            <a:endParaRPr sz="2400">
              <a:latin typeface="Trebuchet MS"/>
              <a:ea typeface="Trebuchet MS"/>
              <a:cs typeface="Trebuchet MS"/>
              <a:sym typeface="Trebuchet MS"/>
            </a:endParaRPr>
          </a:p>
        </p:txBody>
      </p:sp>
      <p:sp>
        <p:nvSpPr>
          <p:cNvPr id="432" name="Google Shape;432;p54"/>
          <p:cNvSpPr txBox="1"/>
          <p:nvPr/>
        </p:nvSpPr>
        <p:spPr>
          <a:xfrm>
            <a:off x="2656825" y="1462825"/>
            <a:ext cx="323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Trebuchet MS"/>
                <a:ea typeface="Trebuchet MS"/>
                <a:cs typeface="Trebuchet MS"/>
                <a:sym typeface="Trebuchet MS"/>
              </a:rPr>
              <a:t>Proteins/Metabolites</a:t>
            </a:r>
            <a:endParaRPr sz="2400">
              <a:latin typeface="Trebuchet MS"/>
              <a:ea typeface="Trebuchet MS"/>
              <a:cs typeface="Trebuchet MS"/>
              <a:sym typeface="Trebuchet MS"/>
            </a:endParaRPr>
          </a:p>
        </p:txBody>
      </p:sp>
      <p:cxnSp>
        <p:nvCxnSpPr>
          <p:cNvPr id="433" name="Google Shape;433;p54"/>
          <p:cNvCxnSpPr/>
          <p:nvPr/>
        </p:nvCxnSpPr>
        <p:spPr>
          <a:xfrm>
            <a:off x="4750875" y="1976250"/>
            <a:ext cx="1518300" cy="11256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5"/>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Proteins and metabolites preserve in ancient dental calculus</a:t>
            </a:r>
            <a:endParaRPr/>
          </a:p>
        </p:txBody>
      </p:sp>
      <p:pic>
        <p:nvPicPr>
          <p:cNvPr id="440" name="Google Shape;440;p55"/>
          <p:cNvPicPr preferRelativeResize="0"/>
          <p:nvPr/>
        </p:nvPicPr>
        <p:blipFill>
          <a:blip r:embed="rId3">
            <a:alphaModFix/>
          </a:blip>
          <a:stretch>
            <a:fillRect/>
          </a:stretch>
        </p:blipFill>
        <p:spPr>
          <a:xfrm>
            <a:off x="563200" y="1619912"/>
            <a:ext cx="4483277" cy="2990324"/>
          </a:xfrm>
          <a:prstGeom prst="rect">
            <a:avLst/>
          </a:prstGeom>
          <a:noFill/>
          <a:ln>
            <a:noFill/>
          </a:ln>
        </p:spPr>
      </p:pic>
      <p:pic>
        <p:nvPicPr>
          <p:cNvPr id="441" name="Google Shape;441;p55"/>
          <p:cNvPicPr preferRelativeResize="0"/>
          <p:nvPr/>
        </p:nvPicPr>
        <p:blipFill rotWithShape="1">
          <a:blip r:embed="rId4">
            <a:alphaModFix/>
          </a:blip>
          <a:srcRect b="0" l="49021" r="0" t="0"/>
          <a:stretch/>
        </p:blipFill>
        <p:spPr>
          <a:xfrm>
            <a:off x="5335512" y="4133425"/>
            <a:ext cx="2974495" cy="2633473"/>
          </a:xfrm>
          <a:prstGeom prst="rect">
            <a:avLst/>
          </a:prstGeom>
          <a:noFill/>
          <a:ln>
            <a:noFill/>
          </a:ln>
        </p:spPr>
      </p:pic>
      <p:pic>
        <p:nvPicPr>
          <p:cNvPr id="442" name="Google Shape;442;p55"/>
          <p:cNvPicPr preferRelativeResize="0"/>
          <p:nvPr/>
        </p:nvPicPr>
        <p:blipFill rotWithShape="1">
          <a:blip r:embed="rId4">
            <a:alphaModFix/>
          </a:blip>
          <a:srcRect b="0" l="0" r="51288" t="0"/>
          <a:stretch/>
        </p:blipFill>
        <p:spPr>
          <a:xfrm>
            <a:off x="5382875" y="1619900"/>
            <a:ext cx="2879770" cy="2633473"/>
          </a:xfrm>
          <a:prstGeom prst="rect">
            <a:avLst/>
          </a:prstGeom>
          <a:noFill/>
          <a:ln>
            <a:noFill/>
          </a:ln>
        </p:spPr>
      </p:pic>
      <p:sp>
        <p:nvSpPr>
          <p:cNvPr id="443" name="Google Shape;443;p55"/>
          <p:cNvSpPr txBox="1"/>
          <p:nvPr/>
        </p:nvSpPr>
        <p:spPr>
          <a:xfrm>
            <a:off x="563200" y="4767300"/>
            <a:ext cx="390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rebuchet MS"/>
                <a:ea typeface="Trebuchet MS"/>
                <a:cs typeface="Trebuchet MS"/>
                <a:sym typeface="Trebuchet MS"/>
              </a:rPr>
              <a:t>Modified from Velsko, </a:t>
            </a:r>
            <a:r>
              <a:rPr i="1" lang="en-US">
                <a:latin typeface="Trebuchet MS"/>
                <a:ea typeface="Trebuchet MS"/>
                <a:cs typeface="Trebuchet MS"/>
                <a:sym typeface="Trebuchet MS"/>
              </a:rPr>
              <a:t>et al.</a:t>
            </a:r>
            <a:r>
              <a:rPr lang="en-US">
                <a:latin typeface="Trebuchet MS"/>
                <a:ea typeface="Trebuchet MS"/>
                <a:cs typeface="Trebuchet MS"/>
                <a:sym typeface="Trebuchet MS"/>
              </a:rPr>
              <a:t> 2019 </a:t>
            </a:r>
            <a:r>
              <a:rPr i="1" lang="en-US">
                <a:latin typeface="Trebuchet MS"/>
                <a:ea typeface="Trebuchet MS"/>
                <a:cs typeface="Trebuchet MS"/>
                <a:sym typeface="Trebuchet MS"/>
              </a:rPr>
              <a:t>Microbiome</a:t>
            </a:r>
            <a:endParaRPr i="1">
              <a:latin typeface="Trebuchet MS"/>
              <a:ea typeface="Trebuchet MS"/>
              <a:cs typeface="Trebuchet MS"/>
              <a:sym typeface="Trebuchet MS"/>
            </a:endParaRPr>
          </a:p>
        </p:txBody>
      </p:sp>
      <p:sp>
        <p:nvSpPr>
          <p:cNvPr id="444" name="Google Shape;444;p55"/>
          <p:cNvSpPr txBox="1"/>
          <p:nvPr/>
        </p:nvSpPr>
        <p:spPr>
          <a:xfrm>
            <a:off x="4929875" y="6457800"/>
            <a:ext cx="42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rebuchet MS"/>
                <a:ea typeface="Trebuchet MS"/>
                <a:cs typeface="Trebuchet MS"/>
                <a:sym typeface="Trebuchet MS"/>
              </a:rPr>
              <a:t>Modified from Velsko, </a:t>
            </a:r>
            <a:r>
              <a:rPr i="1" lang="en-US">
                <a:latin typeface="Trebuchet MS"/>
                <a:ea typeface="Trebuchet MS"/>
                <a:cs typeface="Trebuchet MS"/>
                <a:sym typeface="Trebuchet MS"/>
              </a:rPr>
              <a:t>et al.</a:t>
            </a:r>
            <a:r>
              <a:rPr lang="en-US">
                <a:latin typeface="Trebuchet MS"/>
                <a:ea typeface="Trebuchet MS"/>
                <a:cs typeface="Trebuchet MS"/>
                <a:sym typeface="Trebuchet MS"/>
              </a:rPr>
              <a:t> 2017 </a:t>
            </a:r>
            <a:r>
              <a:rPr i="1" lang="en-US">
                <a:latin typeface="Trebuchet MS"/>
                <a:ea typeface="Trebuchet MS"/>
                <a:cs typeface="Trebuchet MS"/>
                <a:sym typeface="Trebuchet MS"/>
              </a:rPr>
              <a:t>Metabolomics</a:t>
            </a:r>
            <a:endParaRPr i="1">
              <a:latin typeface="Trebuchet MS"/>
              <a:ea typeface="Trebuchet MS"/>
              <a:cs typeface="Trebuchet MS"/>
              <a:sym typeface="Trebuchet M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6"/>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Paleofeces</a:t>
            </a:r>
            <a:endParaRPr/>
          </a:p>
        </p:txBody>
      </p:sp>
      <p:sp>
        <p:nvSpPr>
          <p:cNvPr id="451" name="Google Shape;451;p56"/>
          <p:cNvSpPr txBox="1"/>
          <p:nvPr>
            <p:ph idx="1" type="body"/>
          </p:nvPr>
        </p:nvSpPr>
        <p:spPr>
          <a:xfrm>
            <a:off x="628650" y="1596045"/>
            <a:ext cx="7886700" cy="4397400"/>
          </a:xfrm>
          <a:prstGeom prst="rect">
            <a:avLst/>
          </a:prstGeom>
        </p:spPr>
        <p:txBody>
          <a:bodyPr anchorCtr="0" anchor="t" bIns="45700" lIns="91425" spcFirstLastPara="1" rIns="91425" wrap="square" tIns="45700">
            <a:normAutofit/>
          </a:bodyPr>
          <a:lstStyle/>
          <a:p>
            <a:pPr indent="-381000" lvl="0" marL="457200" rtl="0" algn="l">
              <a:spcBef>
                <a:spcPts val="750"/>
              </a:spcBef>
              <a:spcAft>
                <a:spcPts val="0"/>
              </a:spcAft>
              <a:buSzPts val="2400"/>
              <a:buChar char="•"/>
            </a:pPr>
            <a:r>
              <a:rPr lang="en-US" sz="2400"/>
              <a:t>Feces p</a:t>
            </a:r>
            <a:r>
              <a:rPr lang="en-US" sz="2400"/>
              <a:t>reserved</a:t>
            </a:r>
            <a:r>
              <a:rPr lang="en-US" sz="2400"/>
              <a:t> under exceptional conditions</a:t>
            </a:r>
            <a:endParaRPr sz="2400"/>
          </a:p>
          <a:p>
            <a:pPr indent="-381000" lvl="1" marL="914400" rtl="0" algn="l">
              <a:spcBef>
                <a:spcPts val="0"/>
              </a:spcBef>
              <a:spcAft>
                <a:spcPts val="0"/>
              </a:spcAft>
              <a:buSzPts val="2400"/>
              <a:buChar char="•"/>
            </a:pPr>
            <a:r>
              <a:rPr lang="en-US" sz="2400"/>
              <a:t>very dry (arid, salty)</a:t>
            </a:r>
            <a:endParaRPr sz="2400"/>
          </a:p>
          <a:p>
            <a:pPr indent="-381000" lvl="0" marL="457200" rtl="0" algn="l">
              <a:spcBef>
                <a:spcPts val="0"/>
              </a:spcBef>
              <a:spcAft>
                <a:spcPts val="0"/>
              </a:spcAft>
              <a:buSzPts val="2400"/>
              <a:buChar char="•"/>
            </a:pPr>
            <a:r>
              <a:rPr lang="en-US" sz="2400"/>
              <a:t>Associated with many inflammatory disorders</a:t>
            </a:r>
            <a:endParaRPr sz="2400"/>
          </a:p>
          <a:p>
            <a:pPr indent="-381000" lvl="1" marL="914400" rtl="0" algn="l">
              <a:spcBef>
                <a:spcPts val="0"/>
              </a:spcBef>
              <a:spcAft>
                <a:spcPts val="0"/>
              </a:spcAft>
              <a:buSzPts val="2400"/>
              <a:buChar char="•"/>
            </a:pPr>
            <a:r>
              <a:rPr lang="en-US" sz="2400"/>
              <a:t>diseases of civilization/industrialization</a:t>
            </a:r>
            <a:endParaRPr sz="2400"/>
          </a:p>
          <a:p>
            <a:pPr indent="-381000" lvl="0" marL="457200" rtl="0" algn="l">
              <a:spcBef>
                <a:spcPts val="0"/>
              </a:spcBef>
              <a:spcAft>
                <a:spcPts val="0"/>
              </a:spcAft>
              <a:buSzPts val="2400"/>
              <a:buChar char="•"/>
            </a:pPr>
            <a:r>
              <a:rPr lang="en-US" sz="2400"/>
              <a:t>Uncommon in archaeological record</a:t>
            </a:r>
            <a:endParaRPr sz="2400"/>
          </a:p>
          <a:p>
            <a:pPr indent="-381000" lvl="0" marL="457200" rtl="0" algn="l">
              <a:spcBef>
                <a:spcPts val="0"/>
              </a:spcBef>
              <a:spcAft>
                <a:spcPts val="0"/>
              </a:spcAft>
              <a:buSzPts val="2400"/>
              <a:buChar char="•"/>
            </a:pPr>
            <a:r>
              <a:rPr lang="en-US" sz="2400"/>
              <a:t>Highly variable human microbiome</a:t>
            </a:r>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7"/>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Rural and urban gut microbiomes differ</a:t>
            </a:r>
            <a:endParaRPr/>
          </a:p>
          <a:p>
            <a:pPr indent="0" lvl="0" marL="0" rtl="0" algn="l">
              <a:spcBef>
                <a:spcPts val="0"/>
              </a:spcBef>
              <a:spcAft>
                <a:spcPts val="0"/>
              </a:spcAft>
              <a:buNone/>
            </a:pPr>
            <a:r>
              <a:t/>
            </a:r>
            <a:endParaRPr/>
          </a:p>
        </p:txBody>
      </p:sp>
      <p:sp>
        <p:nvSpPr>
          <p:cNvPr id="458" name="Google Shape;458;p57"/>
          <p:cNvSpPr txBox="1"/>
          <p:nvPr>
            <p:ph idx="1" type="body"/>
          </p:nvPr>
        </p:nvSpPr>
        <p:spPr>
          <a:xfrm>
            <a:off x="628650" y="1596045"/>
            <a:ext cx="7886700" cy="43974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t/>
            </a:r>
            <a:endParaRPr/>
          </a:p>
        </p:txBody>
      </p:sp>
      <p:pic>
        <p:nvPicPr>
          <p:cNvPr id="459" name="Google Shape;459;p57"/>
          <p:cNvPicPr preferRelativeResize="0"/>
          <p:nvPr/>
        </p:nvPicPr>
        <p:blipFill>
          <a:blip r:embed="rId3">
            <a:alphaModFix/>
          </a:blip>
          <a:stretch>
            <a:fillRect/>
          </a:stretch>
        </p:blipFill>
        <p:spPr>
          <a:xfrm>
            <a:off x="195875" y="1596050"/>
            <a:ext cx="4693624" cy="3759949"/>
          </a:xfrm>
          <a:prstGeom prst="rect">
            <a:avLst/>
          </a:prstGeom>
          <a:noFill/>
          <a:ln>
            <a:noFill/>
          </a:ln>
        </p:spPr>
      </p:pic>
      <p:sp>
        <p:nvSpPr>
          <p:cNvPr id="460" name="Google Shape;460;p57"/>
          <p:cNvSpPr/>
          <p:nvPr/>
        </p:nvSpPr>
        <p:spPr>
          <a:xfrm>
            <a:off x="2438400" y="1574800"/>
            <a:ext cx="2273400" cy="2692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1" name="Google Shape;461;p57"/>
          <p:cNvPicPr preferRelativeResize="0"/>
          <p:nvPr/>
        </p:nvPicPr>
        <p:blipFill>
          <a:blip r:embed="rId4">
            <a:alphaModFix/>
          </a:blip>
          <a:stretch>
            <a:fillRect/>
          </a:stretch>
        </p:blipFill>
        <p:spPr>
          <a:xfrm>
            <a:off x="2539991" y="1712550"/>
            <a:ext cx="4889885" cy="2417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8"/>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Paleofeces species composition</a:t>
            </a:r>
            <a:endParaRPr/>
          </a:p>
        </p:txBody>
      </p:sp>
      <p:sp>
        <p:nvSpPr>
          <p:cNvPr id="468" name="Google Shape;468;p58"/>
          <p:cNvSpPr txBox="1"/>
          <p:nvPr>
            <p:ph idx="1" type="body"/>
          </p:nvPr>
        </p:nvSpPr>
        <p:spPr>
          <a:xfrm>
            <a:off x="628650" y="1596045"/>
            <a:ext cx="7886700" cy="4397400"/>
          </a:xfrm>
          <a:prstGeom prst="rect">
            <a:avLst/>
          </a:prstGeom>
        </p:spPr>
        <p:txBody>
          <a:bodyPr anchorCtr="0" anchor="t" bIns="45700" lIns="91425" spcFirstLastPara="1" rIns="91425" wrap="square" tIns="45700">
            <a:normAutofit/>
          </a:bodyPr>
          <a:lstStyle/>
          <a:p>
            <a:pPr indent="-381000" lvl="0" marL="457200" rtl="0" algn="l">
              <a:spcBef>
                <a:spcPts val="750"/>
              </a:spcBef>
              <a:spcAft>
                <a:spcPts val="0"/>
              </a:spcAft>
              <a:buSzPts val="2400"/>
              <a:buChar char="•"/>
            </a:pPr>
            <a:r>
              <a:rPr lang="en-US" sz="2400"/>
              <a:t>When do changes happen?</a:t>
            </a:r>
            <a:endParaRPr sz="2400"/>
          </a:p>
          <a:p>
            <a:pPr indent="-381000" lvl="0" marL="457200" rtl="0" algn="l">
              <a:spcBef>
                <a:spcPts val="0"/>
              </a:spcBef>
              <a:spcAft>
                <a:spcPts val="0"/>
              </a:spcAft>
              <a:buSzPts val="2400"/>
              <a:buChar char="•"/>
            </a:pPr>
            <a:r>
              <a:rPr lang="en-US" sz="2400"/>
              <a:t>What drives changes?</a:t>
            </a:r>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9"/>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5" name="Google Shape;475;p59"/>
          <p:cNvSpPr txBox="1"/>
          <p:nvPr>
            <p:ph idx="1" type="body"/>
          </p:nvPr>
        </p:nvSpPr>
        <p:spPr>
          <a:xfrm>
            <a:off x="628650" y="1596045"/>
            <a:ext cx="7886700" cy="43974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t/>
            </a:r>
            <a:endParaRPr/>
          </a:p>
        </p:txBody>
      </p:sp>
      <p:pic>
        <p:nvPicPr>
          <p:cNvPr id="476" name="Google Shape;476;p59"/>
          <p:cNvPicPr preferRelativeResize="0"/>
          <p:nvPr/>
        </p:nvPicPr>
        <p:blipFill>
          <a:blip r:embed="rId3">
            <a:alphaModFix/>
          </a:blip>
          <a:stretch>
            <a:fillRect/>
          </a:stretch>
        </p:blipFill>
        <p:spPr>
          <a:xfrm>
            <a:off x="1238250" y="266700"/>
            <a:ext cx="6667500" cy="6324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0"/>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Well-preserved paleofeces resemble modern gut microbiomes</a:t>
            </a:r>
            <a:endParaRPr/>
          </a:p>
        </p:txBody>
      </p:sp>
      <p:pic>
        <p:nvPicPr>
          <p:cNvPr id="483" name="Google Shape;483;p60"/>
          <p:cNvPicPr preferRelativeResize="0"/>
          <p:nvPr/>
        </p:nvPicPr>
        <p:blipFill rotWithShape="1">
          <a:blip r:embed="rId3">
            <a:alphaModFix/>
          </a:blip>
          <a:srcRect b="46222" l="0" r="0" t="0"/>
          <a:stretch/>
        </p:blipFill>
        <p:spPr>
          <a:xfrm>
            <a:off x="545950" y="1462825"/>
            <a:ext cx="8052099" cy="4631374"/>
          </a:xfrm>
          <a:prstGeom prst="rect">
            <a:avLst/>
          </a:prstGeom>
          <a:noFill/>
          <a:ln>
            <a:noFill/>
          </a:ln>
        </p:spPr>
      </p:pic>
      <p:sp>
        <p:nvSpPr>
          <p:cNvPr id="484" name="Google Shape;484;p60"/>
          <p:cNvSpPr/>
          <p:nvPr/>
        </p:nvSpPr>
        <p:spPr>
          <a:xfrm>
            <a:off x="7122325" y="4449625"/>
            <a:ext cx="1556700" cy="151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1"/>
          <p:cNvSpPr txBox="1"/>
          <p:nvPr>
            <p:ph type="title"/>
          </p:nvPr>
        </p:nvSpPr>
        <p:spPr>
          <a:xfrm>
            <a:off x="628650" y="365127"/>
            <a:ext cx="7886700" cy="1097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Well-preserved paleofeces resemble traditional food producer gut microbiomes</a:t>
            </a:r>
            <a:endParaRPr/>
          </a:p>
        </p:txBody>
      </p:sp>
      <p:pic>
        <p:nvPicPr>
          <p:cNvPr id="491" name="Google Shape;491;p61"/>
          <p:cNvPicPr preferRelativeResize="0"/>
          <p:nvPr/>
        </p:nvPicPr>
        <p:blipFill rotWithShape="1">
          <a:blip r:embed="rId3">
            <a:alphaModFix/>
          </a:blip>
          <a:srcRect b="0" l="0" r="0" t="53347"/>
          <a:stretch/>
        </p:blipFill>
        <p:spPr>
          <a:xfrm>
            <a:off x="367125" y="1998500"/>
            <a:ext cx="7134749" cy="3560026"/>
          </a:xfrm>
          <a:prstGeom prst="rect">
            <a:avLst/>
          </a:prstGeom>
          <a:noFill/>
          <a:ln>
            <a:noFill/>
          </a:ln>
        </p:spPr>
      </p:pic>
      <p:pic>
        <p:nvPicPr>
          <p:cNvPr id="492" name="Google Shape;492;p61"/>
          <p:cNvPicPr preferRelativeResize="0"/>
          <p:nvPr/>
        </p:nvPicPr>
        <p:blipFill rotWithShape="1">
          <a:blip r:embed="rId3">
            <a:alphaModFix/>
          </a:blip>
          <a:srcRect b="46222" l="81672" r="0" t="0"/>
          <a:stretch/>
        </p:blipFill>
        <p:spPr>
          <a:xfrm>
            <a:off x="7357300" y="1462825"/>
            <a:ext cx="1475726" cy="46313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Why study microbes?</a:t>
            </a:r>
            <a:endParaRPr/>
          </a:p>
        </p:txBody>
      </p:sp>
      <p:pic>
        <p:nvPicPr>
          <p:cNvPr id="115" name="Google Shape;115;p17"/>
          <p:cNvPicPr preferRelativeResize="0"/>
          <p:nvPr/>
        </p:nvPicPr>
        <p:blipFill>
          <a:blip r:embed="rId3">
            <a:alphaModFix/>
          </a:blip>
          <a:stretch>
            <a:fillRect/>
          </a:stretch>
        </p:blipFill>
        <p:spPr>
          <a:xfrm>
            <a:off x="1274690" y="1462825"/>
            <a:ext cx="6146169" cy="43974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2"/>
          <p:cNvSpPr txBox="1"/>
          <p:nvPr>
            <p:ph type="title"/>
          </p:nvPr>
        </p:nvSpPr>
        <p:spPr>
          <a:xfrm>
            <a:off x="628650" y="365127"/>
            <a:ext cx="7886700" cy="1097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Modern guts lack species found in rural</a:t>
            </a:r>
            <a:r>
              <a:rPr lang="en-US"/>
              <a:t> gut and paleofeces microbiomes</a:t>
            </a:r>
            <a:endParaRPr/>
          </a:p>
          <a:p>
            <a:pPr indent="0" lvl="0" marL="0" rtl="0" algn="ctr">
              <a:spcBef>
                <a:spcPts val="0"/>
              </a:spcBef>
              <a:spcAft>
                <a:spcPts val="0"/>
              </a:spcAft>
              <a:buNone/>
            </a:pPr>
            <a:r>
              <a:t/>
            </a:r>
            <a:endParaRPr/>
          </a:p>
        </p:txBody>
      </p:sp>
      <p:sp>
        <p:nvSpPr>
          <p:cNvPr id="499" name="Google Shape;499;p62"/>
          <p:cNvSpPr txBox="1"/>
          <p:nvPr>
            <p:ph idx="1" type="body"/>
          </p:nvPr>
        </p:nvSpPr>
        <p:spPr>
          <a:xfrm>
            <a:off x="628650" y="1596045"/>
            <a:ext cx="7886700" cy="43974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t/>
            </a:r>
            <a:endParaRPr/>
          </a:p>
        </p:txBody>
      </p:sp>
      <p:pic>
        <p:nvPicPr>
          <p:cNvPr id="500" name="Google Shape;500;p62"/>
          <p:cNvPicPr preferRelativeResize="0"/>
          <p:nvPr/>
        </p:nvPicPr>
        <p:blipFill>
          <a:blip r:embed="rId3">
            <a:alphaModFix/>
          </a:blip>
          <a:stretch>
            <a:fillRect/>
          </a:stretch>
        </p:blipFill>
        <p:spPr>
          <a:xfrm>
            <a:off x="1520825" y="1206075"/>
            <a:ext cx="5873776" cy="5387000"/>
          </a:xfrm>
          <a:prstGeom prst="rect">
            <a:avLst/>
          </a:prstGeom>
          <a:noFill/>
          <a:ln>
            <a:noFill/>
          </a:ln>
        </p:spPr>
      </p:pic>
      <p:sp>
        <p:nvSpPr>
          <p:cNvPr id="501" name="Google Shape;501;p62"/>
          <p:cNvSpPr/>
          <p:nvPr/>
        </p:nvSpPr>
        <p:spPr>
          <a:xfrm>
            <a:off x="5859425" y="3507600"/>
            <a:ext cx="1050900" cy="30855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2"/>
          <p:cNvSpPr/>
          <p:nvPr/>
        </p:nvSpPr>
        <p:spPr>
          <a:xfrm>
            <a:off x="3926525" y="3507525"/>
            <a:ext cx="1217100" cy="30855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3"/>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Microbiome take-home points</a:t>
            </a:r>
            <a:endParaRPr/>
          </a:p>
        </p:txBody>
      </p:sp>
      <p:sp>
        <p:nvSpPr>
          <p:cNvPr id="509" name="Google Shape;509;p63"/>
          <p:cNvSpPr txBox="1"/>
          <p:nvPr>
            <p:ph idx="1" type="body"/>
          </p:nvPr>
        </p:nvSpPr>
        <p:spPr>
          <a:xfrm>
            <a:off x="628650" y="1596045"/>
            <a:ext cx="7886700" cy="43974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rPr lang="en-US" sz="2400"/>
              <a:t>Microbiomes </a:t>
            </a:r>
            <a:endParaRPr sz="2400"/>
          </a:p>
          <a:p>
            <a:pPr indent="-361950" lvl="0" marL="457200" rtl="0" algn="l">
              <a:spcBef>
                <a:spcPts val="750"/>
              </a:spcBef>
              <a:spcAft>
                <a:spcPts val="0"/>
              </a:spcAft>
              <a:buSzPts val="2100"/>
              <a:buChar char="•"/>
            </a:pPr>
            <a:r>
              <a:rPr lang="en-US" sz="2400"/>
              <a:t>Preserve in the archaeological record</a:t>
            </a:r>
            <a:endParaRPr sz="2400"/>
          </a:p>
          <a:p>
            <a:pPr indent="-361950" lvl="0" marL="457200" rtl="0" algn="l">
              <a:spcBef>
                <a:spcPts val="0"/>
              </a:spcBef>
              <a:spcAft>
                <a:spcPts val="0"/>
              </a:spcAft>
              <a:buSzPts val="2100"/>
              <a:buChar char="•"/>
            </a:pPr>
            <a:r>
              <a:rPr lang="en-US" sz="2400"/>
              <a:t>Contain information about</a:t>
            </a:r>
            <a:endParaRPr sz="2400"/>
          </a:p>
          <a:p>
            <a:pPr indent="-361950" lvl="1" marL="914400" rtl="0" algn="l">
              <a:spcBef>
                <a:spcPts val="0"/>
              </a:spcBef>
              <a:spcAft>
                <a:spcPts val="0"/>
              </a:spcAft>
              <a:buSzPts val="2100"/>
              <a:buChar char="•"/>
            </a:pPr>
            <a:r>
              <a:rPr lang="en-US" sz="2400"/>
              <a:t>Microbial taxonomy</a:t>
            </a:r>
            <a:endParaRPr sz="2400"/>
          </a:p>
          <a:p>
            <a:pPr indent="-361950" lvl="1" marL="914400" rtl="0" algn="l">
              <a:spcBef>
                <a:spcPts val="0"/>
              </a:spcBef>
              <a:spcAft>
                <a:spcPts val="0"/>
              </a:spcAft>
              <a:buSzPts val="2100"/>
              <a:buChar char="•"/>
            </a:pPr>
            <a:r>
              <a:rPr lang="en-US" sz="2400"/>
              <a:t>Microbial activity (proteins/metabolites)</a:t>
            </a:r>
            <a:endParaRPr sz="2400"/>
          </a:p>
          <a:p>
            <a:pPr indent="-361950" lvl="0" marL="457200" rtl="0" algn="l">
              <a:spcBef>
                <a:spcPts val="0"/>
              </a:spcBef>
              <a:spcAft>
                <a:spcPts val="0"/>
              </a:spcAft>
              <a:buSzPts val="2100"/>
              <a:buChar char="•"/>
            </a:pPr>
            <a:r>
              <a:rPr lang="en-US" sz="2400"/>
              <a:t>Reflect host changes</a:t>
            </a:r>
            <a:endParaRPr sz="2400"/>
          </a:p>
          <a:p>
            <a:pPr indent="-361950" lvl="0" marL="457200" rtl="0" algn="l">
              <a:spcBef>
                <a:spcPts val="0"/>
              </a:spcBef>
              <a:spcAft>
                <a:spcPts val="0"/>
              </a:spcAft>
              <a:buSzPts val="2100"/>
              <a:buChar char="•"/>
            </a:pPr>
            <a:r>
              <a:rPr lang="en-US" sz="2400"/>
              <a:t>Help us understand historic health and disease</a:t>
            </a:r>
            <a:endParaRPr sz="2400"/>
          </a:p>
          <a:p>
            <a:pPr indent="-381000" lvl="1" marL="914400" rtl="0" algn="l">
              <a:spcBef>
                <a:spcPts val="0"/>
              </a:spcBef>
              <a:spcAft>
                <a:spcPts val="0"/>
              </a:spcAft>
              <a:buSzPts val="2400"/>
              <a:buChar char="•"/>
            </a:pPr>
            <a:r>
              <a:rPr lang="en-US" sz="2400"/>
              <a:t>Long-term changes to human condition</a:t>
            </a:r>
            <a:endParaRPr sz="24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64"/>
          <p:cNvPicPr preferRelativeResize="0"/>
          <p:nvPr/>
        </p:nvPicPr>
        <p:blipFill rotWithShape="1">
          <a:blip r:embed="rId3">
            <a:alphaModFix/>
          </a:blip>
          <a:srcRect b="0" l="66243" r="0" t="48788"/>
          <a:stretch/>
        </p:blipFill>
        <p:spPr>
          <a:xfrm>
            <a:off x="3342675" y="1353300"/>
            <a:ext cx="3247349" cy="352467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5"/>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Dietary microbes</a:t>
            </a:r>
            <a:endParaRPr/>
          </a:p>
        </p:txBody>
      </p:sp>
      <p:pic>
        <p:nvPicPr>
          <p:cNvPr id="521" name="Google Shape;521;p65"/>
          <p:cNvPicPr preferRelativeResize="0"/>
          <p:nvPr/>
        </p:nvPicPr>
        <p:blipFill>
          <a:blip r:embed="rId3">
            <a:alphaModFix/>
          </a:blip>
          <a:stretch>
            <a:fillRect/>
          </a:stretch>
        </p:blipFill>
        <p:spPr>
          <a:xfrm>
            <a:off x="1801725" y="1861426"/>
            <a:ext cx="1988050" cy="1988050"/>
          </a:xfrm>
          <a:prstGeom prst="rect">
            <a:avLst/>
          </a:prstGeom>
          <a:noFill/>
          <a:ln>
            <a:noFill/>
          </a:ln>
        </p:spPr>
      </p:pic>
      <p:pic>
        <p:nvPicPr>
          <p:cNvPr id="522" name="Google Shape;522;p65"/>
          <p:cNvPicPr preferRelativeResize="0"/>
          <p:nvPr/>
        </p:nvPicPr>
        <p:blipFill>
          <a:blip r:embed="rId4">
            <a:alphaModFix/>
          </a:blip>
          <a:stretch>
            <a:fillRect/>
          </a:stretch>
        </p:blipFill>
        <p:spPr>
          <a:xfrm>
            <a:off x="5725113" y="1462825"/>
            <a:ext cx="1988049" cy="1988049"/>
          </a:xfrm>
          <a:prstGeom prst="rect">
            <a:avLst/>
          </a:prstGeom>
          <a:noFill/>
          <a:ln>
            <a:noFill/>
          </a:ln>
        </p:spPr>
      </p:pic>
      <p:pic>
        <p:nvPicPr>
          <p:cNvPr id="523" name="Google Shape;523;p65"/>
          <p:cNvPicPr preferRelativeResize="0"/>
          <p:nvPr/>
        </p:nvPicPr>
        <p:blipFill>
          <a:blip r:embed="rId5">
            <a:alphaModFix/>
          </a:blip>
          <a:stretch>
            <a:fillRect/>
          </a:stretch>
        </p:blipFill>
        <p:spPr>
          <a:xfrm>
            <a:off x="5854025" y="3849475"/>
            <a:ext cx="1730225" cy="1730225"/>
          </a:xfrm>
          <a:prstGeom prst="rect">
            <a:avLst/>
          </a:prstGeom>
          <a:noFill/>
          <a:ln>
            <a:noFill/>
          </a:ln>
        </p:spPr>
      </p:pic>
      <p:pic>
        <p:nvPicPr>
          <p:cNvPr id="524" name="Google Shape;524;p65"/>
          <p:cNvPicPr preferRelativeResize="0"/>
          <p:nvPr/>
        </p:nvPicPr>
        <p:blipFill>
          <a:blip r:embed="rId6">
            <a:alphaModFix/>
          </a:blip>
          <a:stretch>
            <a:fillRect/>
          </a:stretch>
        </p:blipFill>
        <p:spPr>
          <a:xfrm>
            <a:off x="3892337" y="2896300"/>
            <a:ext cx="1730225" cy="1730225"/>
          </a:xfrm>
          <a:prstGeom prst="rect">
            <a:avLst/>
          </a:prstGeom>
          <a:noFill/>
          <a:ln>
            <a:noFill/>
          </a:ln>
        </p:spPr>
      </p:pic>
      <p:pic>
        <p:nvPicPr>
          <p:cNvPr id="525" name="Google Shape;525;p65"/>
          <p:cNvPicPr preferRelativeResize="0"/>
          <p:nvPr/>
        </p:nvPicPr>
        <p:blipFill>
          <a:blip r:embed="rId7">
            <a:alphaModFix/>
          </a:blip>
          <a:stretch>
            <a:fillRect/>
          </a:stretch>
        </p:blipFill>
        <p:spPr>
          <a:xfrm>
            <a:off x="2102562" y="3849463"/>
            <a:ext cx="1988050" cy="1988050"/>
          </a:xfrm>
          <a:prstGeom prst="rect">
            <a:avLst/>
          </a:prstGeom>
          <a:noFill/>
          <a:ln>
            <a:noFill/>
          </a:ln>
        </p:spPr>
      </p:pic>
      <p:pic>
        <p:nvPicPr>
          <p:cNvPr id="526" name="Google Shape;526;p65"/>
          <p:cNvPicPr preferRelativeResize="0"/>
          <p:nvPr/>
        </p:nvPicPr>
        <p:blipFill>
          <a:blip r:embed="rId8">
            <a:alphaModFix/>
          </a:blip>
          <a:stretch>
            <a:fillRect/>
          </a:stretch>
        </p:blipFill>
        <p:spPr>
          <a:xfrm>
            <a:off x="173777" y="2896301"/>
            <a:ext cx="2259525" cy="22595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6"/>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The dairy mystery</a:t>
            </a:r>
            <a:endParaRPr/>
          </a:p>
        </p:txBody>
      </p:sp>
      <p:pic>
        <p:nvPicPr>
          <p:cNvPr id="533" name="Google Shape;533;p66"/>
          <p:cNvPicPr preferRelativeResize="0"/>
          <p:nvPr/>
        </p:nvPicPr>
        <p:blipFill>
          <a:blip r:embed="rId3">
            <a:alphaModFix/>
          </a:blip>
          <a:stretch>
            <a:fillRect/>
          </a:stretch>
        </p:blipFill>
        <p:spPr>
          <a:xfrm>
            <a:off x="1100775" y="1258975"/>
            <a:ext cx="6942450" cy="46869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7"/>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The dairy mystery</a:t>
            </a:r>
            <a:endParaRPr/>
          </a:p>
        </p:txBody>
      </p:sp>
      <p:pic>
        <p:nvPicPr>
          <p:cNvPr id="540" name="Google Shape;540;p67"/>
          <p:cNvPicPr preferRelativeResize="0"/>
          <p:nvPr/>
        </p:nvPicPr>
        <p:blipFill rotWithShape="1">
          <a:blip r:embed="rId3">
            <a:alphaModFix/>
          </a:blip>
          <a:srcRect b="46331" l="0" r="0" t="0"/>
          <a:stretch/>
        </p:blipFill>
        <p:spPr>
          <a:xfrm>
            <a:off x="977150" y="1695926"/>
            <a:ext cx="4383499" cy="3274700"/>
          </a:xfrm>
          <a:prstGeom prst="rect">
            <a:avLst/>
          </a:prstGeom>
          <a:noFill/>
          <a:ln>
            <a:noFill/>
          </a:ln>
        </p:spPr>
      </p:pic>
      <p:pic>
        <p:nvPicPr>
          <p:cNvPr id="541" name="Google Shape;541;p67"/>
          <p:cNvPicPr preferRelativeResize="0"/>
          <p:nvPr/>
        </p:nvPicPr>
        <p:blipFill>
          <a:blip r:embed="rId4">
            <a:alphaModFix/>
          </a:blip>
          <a:stretch>
            <a:fillRect/>
          </a:stretch>
        </p:blipFill>
        <p:spPr>
          <a:xfrm>
            <a:off x="4803599" y="3223327"/>
            <a:ext cx="3114675" cy="22669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8"/>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The dairy mystery</a:t>
            </a:r>
            <a:endParaRPr/>
          </a:p>
        </p:txBody>
      </p:sp>
      <p:pic>
        <p:nvPicPr>
          <p:cNvPr id="548" name="Google Shape;548;p68"/>
          <p:cNvPicPr preferRelativeResize="0"/>
          <p:nvPr/>
        </p:nvPicPr>
        <p:blipFill rotWithShape="1">
          <a:blip r:embed="rId3">
            <a:alphaModFix/>
          </a:blip>
          <a:srcRect b="55003" l="0" r="0" t="0"/>
          <a:stretch/>
        </p:blipFill>
        <p:spPr>
          <a:xfrm>
            <a:off x="1195875" y="1786000"/>
            <a:ext cx="4590425" cy="2905375"/>
          </a:xfrm>
          <a:prstGeom prst="rect">
            <a:avLst/>
          </a:prstGeom>
          <a:noFill/>
          <a:ln>
            <a:noFill/>
          </a:ln>
        </p:spPr>
      </p:pic>
      <p:pic>
        <p:nvPicPr>
          <p:cNvPr id="549" name="Google Shape;549;p68"/>
          <p:cNvPicPr preferRelativeResize="0"/>
          <p:nvPr/>
        </p:nvPicPr>
        <p:blipFill>
          <a:blip r:embed="rId4">
            <a:alphaModFix/>
          </a:blip>
          <a:stretch>
            <a:fillRect/>
          </a:stretch>
        </p:blipFill>
        <p:spPr>
          <a:xfrm>
            <a:off x="4046500" y="3850549"/>
            <a:ext cx="3914775" cy="1828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9"/>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Lactase persistence</a:t>
            </a:r>
            <a:endParaRPr/>
          </a:p>
        </p:txBody>
      </p:sp>
      <p:pic>
        <p:nvPicPr>
          <p:cNvPr id="556" name="Google Shape;556;p69"/>
          <p:cNvPicPr preferRelativeResize="0"/>
          <p:nvPr/>
        </p:nvPicPr>
        <p:blipFill>
          <a:blip r:embed="rId3">
            <a:alphaModFix/>
          </a:blip>
          <a:stretch>
            <a:fillRect/>
          </a:stretch>
        </p:blipFill>
        <p:spPr>
          <a:xfrm>
            <a:off x="1507061" y="1638175"/>
            <a:ext cx="6319025" cy="3909375"/>
          </a:xfrm>
          <a:prstGeom prst="rect">
            <a:avLst/>
          </a:prstGeom>
          <a:noFill/>
          <a:ln>
            <a:noFill/>
          </a:ln>
        </p:spPr>
      </p:pic>
      <p:sp>
        <p:nvSpPr>
          <p:cNvPr id="557" name="Google Shape;557;p69"/>
          <p:cNvSpPr txBox="1"/>
          <p:nvPr/>
        </p:nvSpPr>
        <p:spPr>
          <a:xfrm>
            <a:off x="5549925" y="5722900"/>
            <a:ext cx="3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Trebuchet MS"/>
                <a:ea typeface="Trebuchet MS"/>
                <a:cs typeface="Trebuchet MS"/>
                <a:sym typeface="Trebuchet MS"/>
              </a:rPr>
              <a:t>Segurel </a:t>
            </a:r>
            <a:r>
              <a:rPr i="1" lang="en-US">
                <a:solidFill>
                  <a:srgbClr val="666666"/>
                </a:solidFill>
                <a:latin typeface="Trebuchet MS"/>
                <a:ea typeface="Trebuchet MS"/>
                <a:cs typeface="Trebuchet MS"/>
                <a:sym typeface="Trebuchet MS"/>
              </a:rPr>
              <a:t>et al. </a:t>
            </a:r>
            <a:r>
              <a:rPr lang="en-US">
                <a:solidFill>
                  <a:srgbClr val="666666"/>
                </a:solidFill>
                <a:latin typeface="Trebuchet MS"/>
                <a:ea typeface="Trebuchet MS"/>
                <a:cs typeface="Trebuchet MS"/>
                <a:sym typeface="Trebuchet MS"/>
              </a:rPr>
              <a:t>2019 PLoS Biol.</a:t>
            </a:r>
            <a:endParaRPr>
              <a:solidFill>
                <a:srgbClr val="666666"/>
              </a:solidFill>
              <a:latin typeface="Trebuchet MS"/>
              <a:ea typeface="Trebuchet MS"/>
              <a:cs typeface="Trebuchet MS"/>
              <a:sym typeface="Trebuchet M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0"/>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Microbes? Cooking?</a:t>
            </a:r>
            <a:endParaRPr/>
          </a:p>
        </p:txBody>
      </p:sp>
      <p:pic>
        <p:nvPicPr>
          <p:cNvPr id="564" name="Google Shape;564;p70"/>
          <p:cNvPicPr preferRelativeResize="0"/>
          <p:nvPr/>
        </p:nvPicPr>
        <p:blipFill>
          <a:blip r:embed="rId3">
            <a:alphaModFix/>
          </a:blip>
          <a:stretch>
            <a:fillRect/>
          </a:stretch>
        </p:blipFill>
        <p:spPr>
          <a:xfrm>
            <a:off x="1752863" y="1585825"/>
            <a:ext cx="5638274" cy="410867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1"/>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The gut microbiome?</a:t>
            </a:r>
            <a:endParaRPr/>
          </a:p>
        </p:txBody>
      </p:sp>
      <p:pic>
        <p:nvPicPr>
          <p:cNvPr id="571" name="Google Shape;571;p71"/>
          <p:cNvPicPr preferRelativeResize="0"/>
          <p:nvPr/>
        </p:nvPicPr>
        <p:blipFill>
          <a:blip r:embed="rId3">
            <a:alphaModFix/>
          </a:blip>
          <a:stretch>
            <a:fillRect/>
          </a:stretch>
        </p:blipFill>
        <p:spPr>
          <a:xfrm>
            <a:off x="2956325" y="2671129"/>
            <a:ext cx="3050700" cy="1761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Where can you find ancient m</a:t>
            </a:r>
            <a:r>
              <a:rPr lang="en-US"/>
              <a:t>icrobes?</a:t>
            </a:r>
            <a:endParaRPr/>
          </a:p>
        </p:txBody>
      </p:sp>
      <p:pic>
        <p:nvPicPr>
          <p:cNvPr id="121" name="Google Shape;121;p18"/>
          <p:cNvPicPr preferRelativeResize="0"/>
          <p:nvPr/>
        </p:nvPicPr>
        <p:blipFill rotWithShape="1">
          <a:blip r:embed="rId3">
            <a:alphaModFix/>
          </a:blip>
          <a:srcRect b="39824" l="0" r="0" t="0"/>
          <a:stretch/>
        </p:blipFill>
        <p:spPr>
          <a:xfrm>
            <a:off x="2329750" y="1731325"/>
            <a:ext cx="2092600" cy="4126851"/>
          </a:xfrm>
          <a:prstGeom prst="rect">
            <a:avLst/>
          </a:prstGeom>
          <a:noFill/>
          <a:ln>
            <a:noFill/>
          </a:ln>
        </p:spPr>
      </p:pic>
      <p:pic>
        <p:nvPicPr>
          <p:cNvPr id="122" name="Google Shape;122;p18"/>
          <p:cNvPicPr preferRelativeResize="0"/>
          <p:nvPr/>
        </p:nvPicPr>
        <p:blipFill rotWithShape="1">
          <a:blip r:embed="rId4">
            <a:alphaModFix/>
          </a:blip>
          <a:srcRect b="0" l="0" r="0" t="60175"/>
          <a:stretch/>
        </p:blipFill>
        <p:spPr>
          <a:xfrm>
            <a:off x="4817975" y="2429175"/>
            <a:ext cx="2092600" cy="27311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2"/>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The dairy mystery</a:t>
            </a:r>
            <a:endParaRPr/>
          </a:p>
        </p:txBody>
      </p:sp>
      <p:sp>
        <p:nvSpPr>
          <p:cNvPr id="578" name="Google Shape;578;p72"/>
          <p:cNvSpPr txBox="1"/>
          <p:nvPr/>
        </p:nvSpPr>
        <p:spPr>
          <a:xfrm>
            <a:off x="628650" y="1892950"/>
            <a:ext cx="73404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Trebuchet MS"/>
                <a:ea typeface="Trebuchet MS"/>
                <a:cs typeface="Trebuchet MS"/>
                <a:sym typeface="Trebuchet MS"/>
              </a:rPr>
              <a:t>Archaeogenetics</a:t>
            </a:r>
            <a:endParaRPr sz="2100">
              <a:latin typeface="Trebuchet MS"/>
              <a:ea typeface="Trebuchet MS"/>
              <a:cs typeface="Trebuchet MS"/>
              <a:sym typeface="Trebuchet MS"/>
            </a:endParaRPr>
          </a:p>
          <a:p>
            <a:pPr indent="0" lvl="0" marL="0" rtl="0" algn="l">
              <a:spcBef>
                <a:spcPts val="0"/>
              </a:spcBef>
              <a:spcAft>
                <a:spcPts val="0"/>
              </a:spcAft>
              <a:buNone/>
            </a:pPr>
            <a:r>
              <a:rPr lang="en-US" sz="2100">
                <a:latin typeface="Trebuchet MS"/>
                <a:ea typeface="Trebuchet MS"/>
                <a:cs typeface="Trebuchet MS"/>
                <a:sym typeface="Trebuchet MS"/>
              </a:rPr>
              <a:t>Palaeoproteomics</a:t>
            </a:r>
            <a:endParaRPr sz="2100">
              <a:latin typeface="Trebuchet MS"/>
              <a:ea typeface="Trebuchet MS"/>
              <a:cs typeface="Trebuchet MS"/>
              <a:sym typeface="Trebuchet MS"/>
            </a:endParaRPr>
          </a:p>
          <a:p>
            <a:pPr indent="0" lvl="0" marL="0" rtl="0" algn="l">
              <a:spcBef>
                <a:spcPts val="0"/>
              </a:spcBef>
              <a:spcAft>
                <a:spcPts val="0"/>
              </a:spcAft>
              <a:buNone/>
            </a:pPr>
            <a:r>
              <a:rPr lang="en-US" sz="2100">
                <a:latin typeface="Trebuchet MS"/>
                <a:ea typeface="Trebuchet MS"/>
                <a:cs typeface="Trebuchet MS"/>
                <a:sym typeface="Trebuchet MS"/>
              </a:rPr>
              <a:t>Ethnography</a:t>
            </a:r>
            <a:endParaRPr sz="2100">
              <a:latin typeface="Trebuchet MS"/>
              <a:ea typeface="Trebuchet MS"/>
              <a:cs typeface="Trebuchet MS"/>
              <a:sym typeface="Trebuchet MS"/>
            </a:endParaRPr>
          </a:p>
          <a:p>
            <a:pPr indent="0" lvl="0" marL="0" rtl="0" algn="l">
              <a:spcBef>
                <a:spcPts val="0"/>
              </a:spcBef>
              <a:spcAft>
                <a:spcPts val="0"/>
              </a:spcAft>
              <a:buNone/>
            </a:pPr>
            <a:r>
              <a:rPr lang="en-US" sz="2100">
                <a:latin typeface="Trebuchet MS"/>
                <a:ea typeface="Trebuchet MS"/>
                <a:cs typeface="Trebuchet MS"/>
                <a:sym typeface="Trebuchet MS"/>
              </a:rPr>
              <a:t>Modern microbiology</a:t>
            </a:r>
            <a:endParaRPr sz="2100">
              <a:latin typeface="Trebuchet MS"/>
              <a:ea typeface="Trebuchet MS"/>
              <a:cs typeface="Trebuchet MS"/>
              <a:sym typeface="Trebuchet MS"/>
            </a:endParaRPr>
          </a:p>
          <a:p>
            <a:pPr indent="0" lvl="0" marL="0" rtl="0" algn="l">
              <a:spcBef>
                <a:spcPts val="0"/>
              </a:spcBef>
              <a:spcAft>
                <a:spcPts val="0"/>
              </a:spcAft>
              <a:buNone/>
            </a:pPr>
            <a:r>
              <a:rPr lang="en-US" sz="2100">
                <a:latin typeface="Trebuchet MS"/>
                <a:ea typeface="Trebuchet MS"/>
                <a:cs typeface="Trebuchet MS"/>
                <a:sym typeface="Trebuchet MS"/>
              </a:rPr>
              <a:t>Archaeology...</a:t>
            </a:r>
            <a:endParaRPr sz="2100">
              <a:latin typeface="Trebuchet MS"/>
              <a:ea typeface="Trebuchet MS"/>
              <a:cs typeface="Trebuchet MS"/>
              <a:sym typeface="Trebuchet MS"/>
            </a:endParaRPr>
          </a:p>
        </p:txBody>
      </p:sp>
      <p:sp>
        <p:nvSpPr>
          <p:cNvPr id="579" name="Google Shape;579;p72"/>
          <p:cNvSpPr txBox="1"/>
          <p:nvPr/>
        </p:nvSpPr>
        <p:spPr>
          <a:xfrm rot="-1034141">
            <a:off x="3610679" y="3888565"/>
            <a:ext cx="3231828" cy="86198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latin typeface="Trebuchet MS"/>
                <a:ea typeface="Trebuchet MS"/>
                <a:cs typeface="Trebuchet MS"/>
                <a:sym typeface="Trebuchet MS"/>
              </a:rPr>
              <a:t>Stay tuned!</a:t>
            </a:r>
            <a:endParaRPr sz="4400">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xEl>
                                              <p:pRg end="0" st="0"/>
                                            </p:txEl>
                                          </p:spTgt>
                                        </p:tgtEl>
                                        <p:attrNameLst>
                                          <p:attrName>style.visibility</p:attrName>
                                        </p:attrNameLst>
                                      </p:cBhvr>
                                      <p:to>
                                        <p:strVal val="visible"/>
                                      </p:to>
                                    </p:set>
                                    <p:animEffect filter="fade" transition="in">
                                      <p:cBhvr>
                                        <p:cTn dur="1000"/>
                                        <p:tgtEl>
                                          <p:spTgt spid="5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xEl>
                                              <p:pRg end="1" st="1"/>
                                            </p:txEl>
                                          </p:spTgt>
                                        </p:tgtEl>
                                        <p:attrNameLst>
                                          <p:attrName>style.visibility</p:attrName>
                                        </p:attrNameLst>
                                      </p:cBhvr>
                                      <p:to>
                                        <p:strVal val="visible"/>
                                      </p:to>
                                    </p:set>
                                    <p:animEffect filter="fade" transition="in">
                                      <p:cBhvr>
                                        <p:cTn dur="1000"/>
                                        <p:tgtEl>
                                          <p:spTgt spid="5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xEl>
                                              <p:pRg end="2" st="2"/>
                                            </p:txEl>
                                          </p:spTgt>
                                        </p:tgtEl>
                                        <p:attrNameLst>
                                          <p:attrName>style.visibility</p:attrName>
                                        </p:attrNameLst>
                                      </p:cBhvr>
                                      <p:to>
                                        <p:strVal val="visible"/>
                                      </p:to>
                                    </p:set>
                                    <p:animEffect filter="fade" transition="in">
                                      <p:cBhvr>
                                        <p:cTn dur="1000"/>
                                        <p:tgtEl>
                                          <p:spTgt spid="5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xEl>
                                              <p:pRg end="3" st="3"/>
                                            </p:txEl>
                                          </p:spTgt>
                                        </p:tgtEl>
                                        <p:attrNameLst>
                                          <p:attrName>style.visibility</p:attrName>
                                        </p:attrNameLst>
                                      </p:cBhvr>
                                      <p:to>
                                        <p:strVal val="visible"/>
                                      </p:to>
                                    </p:set>
                                    <p:animEffect filter="fade" transition="in">
                                      <p:cBhvr>
                                        <p:cTn dur="1000"/>
                                        <p:tgtEl>
                                          <p:spTgt spid="5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xEl>
                                              <p:pRg end="4" st="4"/>
                                            </p:txEl>
                                          </p:spTgt>
                                        </p:tgtEl>
                                        <p:attrNameLst>
                                          <p:attrName>style.visibility</p:attrName>
                                        </p:attrNameLst>
                                      </p:cBhvr>
                                      <p:to>
                                        <p:strVal val="visible"/>
                                      </p:to>
                                    </p:set>
                                    <p:animEffect filter="fade" transition="in">
                                      <p:cBhvr>
                                        <p:cTn dur="1000"/>
                                        <p:tgtEl>
                                          <p:spTgt spid="57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3"/>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Overall conclusions slide</a:t>
            </a:r>
            <a:endParaRPr/>
          </a:p>
        </p:txBody>
      </p:sp>
      <p:sp>
        <p:nvSpPr>
          <p:cNvPr id="586" name="Google Shape;586;p73"/>
          <p:cNvSpPr txBox="1"/>
          <p:nvPr/>
        </p:nvSpPr>
        <p:spPr>
          <a:xfrm>
            <a:off x="628650" y="1892950"/>
            <a:ext cx="7812900" cy="1800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Microbes are awesome.</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Microbes are abundant in the archaeological record</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They can be identified with various biomolecular techniques</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They can tell us </a:t>
            </a:r>
            <a:r>
              <a:rPr lang="en-US" sz="2100">
                <a:latin typeface="Trebuchet MS"/>
                <a:ea typeface="Trebuchet MS"/>
                <a:cs typeface="Trebuchet MS"/>
                <a:sym typeface="Trebuchet MS"/>
              </a:rPr>
              <a:t>about</a:t>
            </a:r>
            <a:r>
              <a:rPr lang="en-US" sz="2100">
                <a:latin typeface="Trebuchet MS"/>
                <a:ea typeface="Trebuchet MS"/>
                <a:cs typeface="Trebuchet MS"/>
                <a:sym typeface="Trebuchet MS"/>
              </a:rPr>
              <a:t> multiple aspects of the human past</a:t>
            </a:r>
            <a:endParaRPr sz="2100">
              <a:latin typeface="Trebuchet MS"/>
              <a:ea typeface="Trebuchet MS"/>
              <a:cs typeface="Trebuchet MS"/>
              <a:sym typeface="Trebuchet MS"/>
            </a:endParaRPr>
          </a:p>
        </p:txBody>
      </p:sp>
      <p:sp>
        <p:nvSpPr>
          <p:cNvPr id="587" name="Google Shape;587;p73"/>
          <p:cNvSpPr txBox="1"/>
          <p:nvPr/>
        </p:nvSpPr>
        <p:spPr>
          <a:xfrm>
            <a:off x="1927675" y="4633075"/>
            <a:ext cx="2735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rebuchet MS"/>
                <a:ea typeface="Trebuchet MS"/>
                <a:cs typeface="Trebuchet MS"/>
                <a:sym typeface="Trebuchet MS"/>
              </a:rPr>
              <a:t>Zandra Fagernäs</a:t>
            </a:r>
            <a:endParaRPr>
              <a:latin typeface="Trebuchet MS"/>
              <a:ea typeface="Trebuchet MS"/>
              <a:cs typeface="Trebuchet MS"/>
              <a:sym typeface="Trebuchet MS"/>
            </a:endParaRPr>
          </a:p>
          <a:p>
            <a:pPr indent="0" lvl="0" marL="0" rtl="0" algn="l">
              <a:spcBef>
                <a:spcPts val="0"/>
              </a:spcBef>
              <a:spcAft>
                <a:spcPts val="0"/>
              </a:spcAft>
              <a:buNone/>
            </a:pPr>
            <a:r>
              <a:rPr lang="en-US" u="sng">
                <a:solidFill>
                  <a:schemeClr val="hlink"/>
                </a:solidFill>
                <a:latin typeface="Trebuchet MS"/>
                <a:ea typeface="Trebuchet MS"/>
                <a:cs typeface="Trebuchet MS"/>
                <a:sym typeface="Trebuchet MS"/>
                <a:hlinkClick r:id="rId3"/>
              </a:rPr>
              <a:t>zandra_fagernaes@eva.mpg.de</a:t>
            </a:r>
            <a:endParaRPr>
              <a:latin typeface="Trebuchet MS"/>
              <a:ea typeface="Trebuchet MS"/>
              <a:cs typeface="Trebuchet MS"/>
              <a:sym typeface="Trebuchet MS"/>
            </a:endParaRPr>
          </a:p>
          <a:p>
            <a:pPr indent="0" lvl="0" marL="0" rtl="0" algn="l">
              <a:spcBef>
                <a:spcPts val="0"/>
              </a:spcBef>
              <a:spcAft>
                <a:spcPts val="0"/>
              </a:spcAft>
              <a:buNone/>
            </a:pPr>
            <a:r>
              <a:rPr lang="en-US">
                <a:latin typeface="Trebuchet MS"/>
                <a:ea typeface="Trebuchet MS"/>
                <a:cs typeface="Trebuchet MS"/>
                <a:sym typeface="Trebuchet MS"/>
              </a:rPr>
              <a:t>@zandra_fagernaes</a:t>
            </a:r>
            <a:endParaRPr>
              <a:latin typeface="Trebuchet MS"/>
              <a:ea typeface="Trebuchet MS"/>
              <a:cs typeface="Trebuchet MS"/>
              <a:sym typeface="Trebuchet MS"/>
            </a:endParaRPr>
          </a:p>
        </p:txBody>
      </p:sp>
      <p:sp>
        <p:nvSpPr>
          <p:cNvPr id="588" name="Google Shape;588;p73"/>
          <p:cNvSpPr txBox="1"/>
          <p:nvPr/>
        </p:nvSpPr>
        <p:spPr>
          <a:xfrm>
            <a:off x="4933225" y="4633075"/>
            <a:ext cx="3525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rebuchet MS"/>
                <a:ea typeface="Trebuchet MS"/>
                <a:cs typeface="Trebuchet MS"/>
                <a:sym typeface="Trebuchet MS"/>
              </a:rPr>
              <a:t>Irina Velsko</a:t>
            </a:r>
            <a:endParaRPr>
              <a:latin typeface="Trebuchet MS"/>
              <a:ea typeface="Trebuchet MS"/>
              <a:cs typeface="Trebuchet MS"/>
              <a:sym typeface="Trebuchet MS"/>
            </a:endParaRPr>
          </a:p>
          <a:p>
            <a:pPr indent="0" lvl="0" marL="0" rtl="0" algn="l">
              <a:spcBef>
                <a:spcPts val="0"/>
              </a:spcBef>
              <a:spcAft>
                <a:spcPts val="0"/>
              </a:spcAft>
              <a:buNone/>
            </a:pPr>
            <a:r>
              <a:rPr lang="en-US" u="sng">
                <a:solidFill>
                  <a:schemeClr val="hlink"/>
                </a:solidFill>
                <a:latin typeface="Trebuchet MS"/>
                <a:ea typeface="Trebuchet MS"/>
                <a:cs typeface="Trebuchet MS"/>
                <a:sym typeface="Trebuchet MS"/>
                <a:hlinkClick r:id="rId4"/>
              </a:rPr>
              <a:t>irina_marie_velsko@eva.mpg.de</a:t>
            </a:r>
            <a:r>
              <a:rPr lang="en-US">
                <a:latin typeface="Trebuchet MS"/>
                <a:ea typeface="Trebuchet MS"/>
                <a:cs typeface="Trebuchet MS"/>
                <a:sym typeface="Trebuchet MS"/>
              </a:rPr>
              <a:t> </a:t>
            </a:r>
            <a:endParaRPr>
              <a:latin typeface="Trebuchet MS"/>
              <a:ea typeface="Trebuchet MS"/>
              <a:cs typeface="Trebuchet MS"/>
              <a:sym typeface="Trebuchet MS"/>
            </a:endParaRPr>
          </a:p>
          <a:p>
            <a:pPr indent="0" lvl="0" marL="0" rtl="0" algn="l">
              <a:spcBef>
                <a:spcPts val="0"/>
              </a:spcBef>
              <a:spcAft>
                <a:spcPts val="0"/>
              </a:spcAft>
              <a:buNone/>
            </a:pPr>
            <a:r>
              <a:rPr lang="en-US">
                <a:latin typeface="Trebuchet MS"/>
                <a:ea typeface="Trebuchet MS"/>
                <a:cs typeface="Trebuchet MS"/>
                <a:sym typeface="Trebuchet MS"/>
              </a:rPr>
              <a:t>@irina_marie_velsko</a:t>
            </a:r>
            <a:endParaRPr>
              <a:latin typeface="Trebuchet MS"/>
              <a:ea typeface="Trebuchet MS"/>
              <a:cs typeface="Trebuchet MS"/>
              <a:sym typeface="Trebuchet MS"/>
            </a:endParaRPr>
          </a:p>
        </p:txBody>
      </p:sp>
      <p:sp>
        <p:nvSpPr>
          <p:cNvPr id="589" name="Google Shape;589;p73"/>
          <p:cNvSpPr txBox="1"/>
          <p:nvPr/>
        </p:nvSpPr>
        <p:spPr>
          <a:xfrm>
            <a:off x="828300" y="4848775"/>
            <a:ext cx="11757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a:latin typeface="Trebuchet MS"/>
                <a:ea typeface="Trebuchet MS"/>
                <a:cs typeface="Trebuchet MS"/>
                <a:sym typeface="Trebuchet MS"/>
              </a:rPr>
              <a:t>Email:</a:t>
            </a:r>
            <a:endParaRPr>
              <a:latin typeface="Trebuchet MS"/>
              <a:ea typeface="Trebuchet MS"/>
              <a:cs typeface="Trebuchet MS"/>
              <a:sym typeface="Trebuchet MS"/>
            </a:endParaRPr>
          </a:p>
          <a:p>
            <a:pPr indent="0" lvl="0" marL="0" rtl="0" algn="r">
              <a:spcBef>
                <a:spcPts val="0"/>
              </a:spcBef>
              <a:spcAft>
                <a:spcPts val="0"/>
              </a:spcAft>
              <a:buNone/>
            </a:pPr>
            <a:r>
              <a:rPr lang="en-US">
                <a:latin typeface="Trebuchet MS"/>
                <a:ea typeface="Trebuchet MS"/>
                <a:cs typeface="Trebuchet MS"/>
                <a:sym typeface="Trebuchet MS"/>
              </a:rPr>
              <a:t>Mattermost:</a:t>
            </a:r>
            <a:endParaRPr>
              <a:latin typeface="Trebuchet MS"/>
              <a:ea typeface="Trebuchet MS"/>
              <a:cs typeface="Trebuchet MS"/>
              <a:sym typeface="Trebuchet M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4"/>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Discussion questions</a:t>
            </a:r>
            <a:endParaRPr/>
          </a:p>
        </p:txBody>
      </p:sp>
      <p:sp>
        <p:nvSpPr>
          <p:cNvPr id="596" name="Google Shape;596;p74"/>
          <p:cNvSpPr txBox="1"/>
          <p:nvPr>
            <p:ph idx="1" type="body"/>
          </p:nvPr>
        </p:nvSpPr>
        <p:spPr>
          <a:xfrm>
            <a:off x="628650" y="1596045"/>
            <a:ext cx="7886700" cy="4397400"/>
          </a:xfrm>
          <a:prstGeom prst="rect">
            <a:avLst/>
          </a:prstGeom>
        </p:spPr>
        <p:txBody>
          <a:bodyPr anchorCtr="0" anchor="t" bIns="45700" lIns="91425" spcFirstLastPara="1" rIns="91425" wrap="square" tIns="45700">
            <a:normAutofit lnSpcReduction="10000"/>
          </a:bodyPr>
          <a:lstStyle/>
          <a:p>
            <a:pPr indent="-342900" lvl="0" marL="457200" rtl="0" algn="l">
              <a:lnSpc>
                <a:spcPct val="100000"/>
              </a:lnSpc>
              <a:spcBef>
                <a:spcPts val="750"/>
              </a:spcBef>
              <a:spcAft>
                <a:spcPts val="0"/>
              </a:spcAft>
              <a:buSzPts val="1800"/>
              <a:buChar char="•"/>
            </a:pPr>
            <a:r>
              <a:rPr lang="en-US"/>
              <a:t>Are there historically recorded diseases that you might want to investigate with aDNA? What are they?</a:t>
            </a:r>
            <a:endParaRPr/>
          </a:p>
          <a:p>
            <a:pPr indent="-342900" lvl="0" marL="457200" rtl="0" algn="l">
              <a:lnSpc>
                <a:spcPct val="100000"/>
              </a:lnSpc>
              <a:spcBef>
                <a:spcPts val="1000"/>
              </a:spcBef>
              <a:spcAft>
                <a:spcPts val="0"/>
              </a:spcAft>
              <a:buSzPts val="1800"/>
              <a:buChar char="•"/>
            </a:pPr>
            <a:r>
              <a:rPr lang="en-US"/>
              <a:t>Can you think of places to find </a:t>
            </a:r>
            <a:r>
              <a:rPr lang="en-US"/>
              <a:t>ancient</a:t>
            </a:r>
            <a:r>
              <a:rPr lang="en-US"/>
              <a:t> microbes other than the ones we presented?</a:t>
            </a:r>
            <a:endParaRPr/>
          </a:p>
          <a:p>
            <a:pPr indent="-342900" lvl="0" marL="457200" rtl="0" algn="l">
              <a:lnSpc>
                <a:spcPct val="100000"/>
              </a:lnSpc>
              <a:spcBef>
                <a:spcPts val="1000"/>
              </a:spcBef>
              <a:spcAft>
                <a:spcPts val="0"/>
              </a:spcAft>
              <a:buSzPts val="1800"/>
              <a:buChar char="•"/>
            </a:pPr>
            <a:r>
              <a:rPr lang="en-US"/>
              <a:t>How can studying ancient microbes help us with modern medicine and microbiology?</a:t>
            </a:r>
            <a:endParaRPr/>
          </a:p>
          <a:p>
            <a:pPr indent="-342900" lvl="0" marL="457200" rtl="0" algn="l">
              <a:lnSpc>
                <a:spcPct val="100000"/>
              </a:lnSpc>
              <a:spcBef>
                <a:spcPts val="1000"/>
              </a:spcBef>
              <a:spcAft>
                <a:spcPts val="0"/>
              </a:spcAft>
              <a:buSzPts val="1800"/>
              <a:buChar char="•"/>
            </a:pPr>
            <a:r>
              <a:rPr lang="en-US"/>
              <a:t>How can ancient animal samples be used to study the origin of zoonotic (animal-derived) diseases?</a:t>
            </a:r>
            <a:endParaRPr/>
          </a:p>
          <a:p>
            <a:pPr indent="-342900" lvl="0" marL="457200" rtl="0" algn="l">
              <a:lnSpc>
                <a:spcPct val="100000"/>
              </a:lnSpc>
              <a:spcBef>
                <a:spcPts val="1000"/>
              </a:spcBef>
              <a:spcAft>
                <a:spcPts val="0"/>
              </a:spcAft>
              <a:buSzPts val="1800"/>
              <a:buChar char="•"/>
            </a:pPr>
            <a:r>
              <a:rPr lang="en-US"/>
              <a:t>How can studying microbiomes help us understand human lifestyle changes?</a:t>
            </a:r>
            <a:endParaRPr/>
          </a:p>
          <a:p>
            <a:pPr indent="-342900" lvl="0" marL="457200" rtl="0" algn="l">
              <a:lnSpc>
                <a:spcPct val="100000"/>
              </a:lnSpc>
              <a:spcBef>
                <a:spcPts val="1000"/>
              </a:spcBef>
              <a:spcAft>
                <a:spcPts val="1000"/>
              </a:spcAft>
              <a:buSzPts val="1800"/>
              <a:buChar char="•"/>
            </a:pPr>
            <a:r>
              <a:rPr lang="en-US"/>
              <a:t>How have the words used to explain/describe infectious disease evolved over time?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Microbes are everywhere!!!</a:t>
            </a:r>
            <a:endParaRPr/>
          </a:p>
        </p:txBody>
      </p:sp>
      <p:pic>
        <p:nvPicPr>
          <p:cNvPr id="128" name="Google Shape;128;p19"/>
          <p:cNvPicPr preferRelativeResize="0"/>
          <p:nvPr/>
        </p:nvPicPr>
        <p:blipFill>
          <a:blip r:embed="rId3">
            <a:alphaModFix/>
          </a:blip>
          <a:stretch>
            <a:fillRect/>
          </a:stretch>
        </p:blipFill>
        <p:spPr>
          <a:xfrm>
            <a:off x="5370925" y="1631037"/>
            <a:ext cx="2873476" cy="3831327"/>
          </a:xfrm>
          <a:prstGeom prst="rect">
            <a:avLst/>
          </a:prstGeom>
          <a:noFill/>
          <a:ln>
            <a:noFill/>
          </a:ln>
        </p:spPr>
      </p:pic>
      <p:pic>
        <p:nvPicPr>
          <p:cNvPr id="129" name="Google Shape;129;p19"/>
          <p:cNvPicPr preferRelativeResize="0"/>
          <p:nvPr/>
        </p:nvPicPr>
        <p:blipFill>
          <a:blip r:embed="rId4">
            <a:alphaModFix/>
          </a:blip>
          <a:stretch>
            <a:fillRect/>
          </a:stretch>
        </p:blipFill>
        <p:spPr>
          <a:xfrm>
            <a:off x="796825" y="2252439"/>
            <a:ext cx="4082075" cy="285012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0"/>
          <p:cNvPicPr preferRelativeResize="0"/>
          <p:nvPr/>
        </p:nvPicPr>
        <p:blipFill rotWithShape="1">
          <a:blip r:embed="rId3">
            <a:alphaModFix/>
          </a:blip>
          <a:srcRect b="17022" l="0" r="62841" t="16302"/>
          <a:stretch/>
        </p:blipFill>
        <p:spPr>
          <a:xfrm>
            <a:off x="2896425" y="1072200"/>
            <a:ext cx="3351151" cy="430247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Past</a:t>
            </a:r>
            <a:r>
              <a:rPr lang="en-US"/>
              <a:t> pathogens</a:t>
            </a:r>
            <a:endParaRPr/>
          </a:p>
        </p:txBody>
      </p:sp>
      <p:sp>
        <p:nvSpPr>
          <p:cNvPr id="140" name="Google Shape;140;p21"/>
          <p:cNvSpPr txBox="1"/>
          <p:nvPr/>
        </p:nvSpPr>
        <p:spPr>
          <a:xfrm>
            <a:off x="520625" y="1593400"/>
            <a:ext cx="7819800" cy="34170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Changes in human lifestyle exposed us to new pathogens</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Domesticated animals </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Higher population densities</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Mobility</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Epidemics and disease outbreaks have been recorded</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Cause is often unknown</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Traditionally researched through palaeopathology of skeletal assemblages</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In the 1990s, aDNA came into the picture</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First genome published in 2011 (</a:t>
            </a:r>
            <a:r>
              <a:rPr i="1" lang="en-US" sz="2100">
                <a:latin typeface="Trebuchet MS"/>
                <a:ea typeface="Trebuchet MS"/>
                <a:cs typeface="Trebuchet MS"/>
                <a:sym typeface="Trebuchet MS"/>
              </a:rPr>
              <a:t>Yersinia pestis</a:t>
            </a:r>
            <a:r>
              <a:rPr lang="en-US" sz="2100">
                <a:latin typeface="Trebuchet MS"/>
                <a:ea typeface="Trebuchet MS"/>
                <a:cs typeface="Trebuchet MS"/>
                <a:sym typeface="Trebuchet MS"/>
              </a:rPr>
              <a:t>)</a:t>
            </a:r>
            <a:endParaRPr sz="2100">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0" st="0"/>
                                            </p:txEl>
                                          </p:spTgt>
                                        </p:tgtEl>
                                        <p:attrNameLst>
                                          <p:attrName>style.visibility</p:attrName>
                                        </p:attrNameLst>
                                      </p:cBhvr>
                                      <p:to>
                                        <p:strVal val="visible"/>
                                      </p:to>
                                    </p:set>
                                    <p:animEffect filter="fade" transition="in">
                                      <p:cBhvr>
                                        <p:cTn dur="1000"/>
                                        <p:tgtEl>
                                          <p:spTgt spid="1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1" st="1"/>
                                            </p:txEl>
                                          </p:spTgt>
                                        </p:tgtEl>
                                        <p:attrNameLst>
                                          <p:attrName>style.visibility</p:attrName>
                                        </p:attrNameLst>
                                      </p:cBhvr>
                                      <p:to>
                                        <p:strVal val="visible"/>
                                      </p:to>
                                    </p:set>
                                    <p:animEffect filter="fade" transition="in">
                                      <p:cBhvr>
                                        <p:cTn dur="1000"/>
                                        <p:tgtEl>
                                          <p:spTgt spid="1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2" st="2"/>
                                            </p:txEl>
                                          </p:spTgt>
                                        </p:tgtEl>
                                        <p:attrNameLst>
                                          <p:attrName>style.visibility</p:attrName>
                                        </p:attrNameLst>
                                      </p:cBhvr>
                                      <p:to>
                                        <p:strVal val="visible"/>
                                      </p:to>
                                    </p:set>
                                    <p:animEffect filter="fade" transition="in">
                                      <p:cBhvr>
                                        <p:cTn dur="1000"/>
                                        <p:tgtEl>
                                          <p:spTgt spid="1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3" st="3"/>
                                            </p:txEl>
                                          </p:spTgt>
                                        </p:tgtEl>
                                        <p:attrNameLst>
                                          <p:attrName>style.visibility</p:attrName>
                                        </p:attrNameLst>
                                      </p:cBhvr>
                                      <p:to>
                                        <p:strVal val="visible"/>
                                      </p:to>
                                    </p:set>
                                    <p:animEffect filter="fade" transition="in">
                                      <p:cBhvr>
                                        <p:cTn dur="1000"/>
                                        <p:tgtEl>
                                          <p:spTgt spid="1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4" st="4"/>
                                            </p:txEl>
                                          </p:spTgt>
                                        </p:tgtEl>
                                        <p:attrNameLst>
                                          <p:attrName>style.visibility</p:attrName>
                                        </p:attrNameLst>
                                      </p:cBhvr>
                                      <p:to>
                                        <p:strVal val="visible"/>
                                      </p:to>
                                    </p:set>
                                    <p:animEffect filter="fade" transition="in">
                                      <p:cBhvr>
                                        <p:cTn dur="1000"/>
                                        <p:tgtEl>
                                          <p:spTgt spid="14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5" st="5"/>
                                            </p:txEl>
                                          </p:spTgt>
                                        </p:tgtEl>
                                        <p:attrNameLst>
                                          <p:attrName>style.visibility</p:attrName>
                                        </p:attrNameLst>
                                      </p:cBhvr>
                                      <p:to>
                                        <p:strVal val="visible"/>
                                      </p:to>
                                    </p:set>
                                    <p:animEffect filter="fade" transition="in">
                                      <p:cBhvr>
                                        <p:cTn dur="1000"/>
                                        <p:tgtEl>
                                          <p:spTgt spid="14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6" st="6"/>
                                            </p:txEl>
                                          </p:spTgt>
                                        </p:tgtEl>
                                        <p:attrNameLst>
                                          <p:attrName>style.visibility</p:attrName>
                                        </p:attrNameLst>
                                      </p:cBhvr>
                                      <p:to>
                                        <p:strVal val="visible"/>
                                      </p:to>
                                    </p:set>
                                    <p:animEffect filter="fade" transition="in">
                                      <p:cBhvr>
                                        <p:cTn dur="1000"/>
                                        <p:tgtEl>
                                          <p:spTgt spid="14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7" st="7"/>
                                            </p:txEl>
                                          </p:spTgt>
                                        </p:tgtEl>
                                        <p:attrNameLst>
                                          <p:attrName>style.visibility</p:attrName>
                                        </p:attrNameLst>
                                      </p:cBhvr>
                                      <p:to>
                                        <p:strVal val="visible"/>
                                      </p:to>
                                    </p:set>
                                    <p:animEffect filter="fade" transition="in">
                                      <p:cBhvr>
                                        <p:cTn dur="1000"/>
                                        <p:tgtEl>
                                          <p:spTgt spid="14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8" st="8"/>
                                            </p:txEl>
                                          </p:spTgt>
                                        </p:tgtEl>
                                        <p:attrNameLst>
                                          <p:attrName>style.visibility</p:attrName>
                                        </p:attrNameLst>
                                      </p:cBhvr>
                                      <p:to>
                                        <p:strVal val="visible"/>
                                      </p:to>
                                    </p:set>
                                    <p:animEffect filter="fade" transition="in">
                                      <p:cBhvr>
                                        <p:cTn dur="1000"/>
                                        <p:tgtEl>
                                          <p:spTgt spid="14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JSS">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3E8853"/>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